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0" d="100"/>
          <a:sy n="50" d="100"/>
        </p:scale>
        <p:origin x="-1267" y="-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png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25.10.2020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25.10.2020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25.10.2020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7BB134C6-C996-4819-999C-54B489E2DBE5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Заголовок, текст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CC2ADD4C-DC41-4DF8-BD1C-B506C804F4F1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25.10.2020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img0.liveinternet.ru/images/attach/c/0/44/820/44820603_Licemerie.JPG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.v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://www.arbatprint.ru/assets/galleries/60/04.png" TargetMode="Externa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.bin"/><Relationship Id="rId3" Type="http://schemas.openxmlformats.org/officeDocument/2006/relationships/hyperlink" Target="http://grani.ru/files/249.jpg" TargetMode="External"/><Relationship Id="rId7" Type="http://schemas.openxmlformats.org/officeDocument/2006/relationships/image" Target="../media/image8.jpeg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2.vml"/><Relationship Id="rId6" Type="http://schemas.openxmlformats.org/officeDocument/2006/relationships/hyperlink" Target="http://www.zaguz.ru/albums/imsge/otdih/41001205.jpg" TargetMode="Externa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hyperlink" Target="http://www.technofresh.ru/galleries/2008_11/articles/trust_2.jpg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39750" y="3573463"/>
            <a:ext cx="7702550" cy="1654175"/>
          </a:xfrm>
        </p:spPr>
        <p:txBody>
          <a:bodyPr>
            <a:normAutofit fontScale="90000"/>
          </a:bodyPr>
          <a:lstStyle/>
          <a:p>
            <a:r>
              <a:rPr lang="ru-RU" sz="3600" b="1">
                <a:solidFill>
                  <a:srgbClr val="CC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ookman Old Style" pitchFamily="18" charset="0"/>
              </a:rPr>
              <a:t>Психологическая профилактика профессиональной деформации педагога</a:t>
            </a:r>
          </a:p>
        </p:txBody>
      </p:sp>
      <p:sp>
        <p:nvSpPr>
          <p:cNvPr id="2053" name="Text Box 5"/>
          <p:cNvSpPr txBox="1">
            <a:spLocks noChangeArrowheads="1"/>
          </p:cNvSpPr>
          <p:nvPr/>
        </p:nvSpPr>
        <p:spPr bwMode="auto">
          <a:xfrm>
            <a:off x="3419475" y="4797425"/>
            <a:ext cx="268446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0"/>
              </a:spcBef>
            </a:pPr>
            <a:endParaRPr lang="ru-RU"/>
          </a:p>
        </p:txBody>
      </p:sp>
      <p:sp>
        <p:nvSpPr>
          <p:cNvPr id="2054" name="Rectangle 6"/>
          <p:cNvSpPr>
            <a:spLocks noChangeArrowheads="1"/>
          </p:cNvSpPr>
          <p:nvPr/>
        </p:nvSpPr>
        <p:spPr bwMode="auto">
          <a:xfrm>
            <a:off x="755650" y="5589588"/>
            <a:ext cx="7921625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0"/>
              </a:spcBef>
            </a:pPr>
            <a:r>
              <a:rPr lang="ru-RU" b="1" dirty="0">
                <a:solidFill>
                  <a:schemeClr val="accent2"/>
                </a:solidFill>
              </a:rPr>
              <a:t>Автор:</a:t>
            </a:r>
          </a:p>
          <a:p>
            <a:pPr algn="ctr">
              <a:spcBef>
                <a:spcPct val="0"/>
              </a:spcBef>
            </a:pPr>
            <a:r>
              <a:rPr lang="ru-RU" b="1" dirty="0" err="1" smtClean="0">
                <a:solidFill>
                  <a:schemeClr val="accent2"/>
                </a:solidFill>
              </a:rPr>
              <a:t>Лопухова</a:t>
            </a:r>
            <a:r>
              <a:rPr lang="ru-RU" b="1" dirty="0" smtClean="0">
                <a:solidFill>
                  <a:schemeClr val="accent2"/>
                </a:solidFill>
              </a:rPr>
              <a:t> Н.И., педагог-психолог</a:t>
            </a:r>
            <a:endParaRPr lang="ru-RU" b="1" dirty="0">
              <a:solidFill>
                <a:schemeClr val="accent2"/>
              </a:solidFill>
            </a:endParaRPr>
          </a:p>
        </p:txBody>
      </p:sp>
      <p:sp>
        <p:nvSpPr>
          <p:cNvPr id="2062" name="Rectangle 14"/>
          <p:cNvSpPr>
            <a:spLocks noChangeArrowheads="1"/>
          </p:cNvSpPr>
          <p:nvPr/>
        </p:nvSpPr>
        <p:spPr bwMode="auto">
          <a:xfrm>
            <a:off x="0" y="260350"/>
            <a:ext cx="8893175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b="1" i="1" dirty="0">
                <a:solidFill>
                  <a:schemeClr val="accent2"/>
                </a:solidFill>
              </a:rPr>
              <a:t>“</a:t>
            </a:r>
            <a:r>
              <a:rPr lang="ru-RU" b="1" i="1" dirty="0">
                <a:solidFill>
                  <a:schemeClr val="accent2"/>
                </a:solidFill>
              </a:rPr>
              <a:t>Профессиональное развитие - это всегда «приобретение и потери, а значит становление профессионала — не только совершенствование, но и потери» </a:t>
            </a:r>
            <a:endParaRPr lang="ru-RU" b="1" i="1" dirty="0" smtClean="0">
              <a:solidFill>
                <a:schemeClr val="accent2"/>
              </a:solidFill>
            </a:endParaRPr>
          </a:p>
          <a:p>
            <a:pPr algn="ctr">
              <a:spcBef>
                <a:spcPct val="0"/>
              </a:spcBef>
            </a:pPr>
            <a:r>
              <a:rPr lang="ru-RU" b="1" i="1" dirty="0" smtClean="0">
                <a:solidFill>
                  <a:schemeClr val="accent2"/>
                </a:solidFill>
              </a:rPr>
              <a:t>(</a:t>
            </a:r>
            <a:r>
              <a:rPr lang="ru-RU" b="1" i="1" dirty="0" err="1">
                <a:solidFill>
                  <a:schemeClr val="accent2"/>
                </a:solidFill>
              </a:rPr>
              <a:t>Зеер</a:t>
            </a:r>
            <a:r>
              <a:rPr lang="ru-RU" b="1" i="1" dirty="0">
                <a:solidFill>
                  <a:schemeClr val="accent2"/>
                </a:solidFill>
              </a:rPr>
              <a:t> Э.Ф.)</a:t>
            </a:r>
            <a:r>
              <a:rPr lang="en-US" b="1" i="1" dirty="0">
                <a:solidFill>
                  <a:schemeClr val="accent2"/>
                </a:solidFill>
              </a:rPr>
              <a:t>”</a:t>
            </a:r>
            <a:endParaRPr lang="ru-RU" b="1" i="1" dirty="0">
              <a:solidFill>
                <a:schemeClr val="accent2"/>
              </a:solidFill>
              <a:latin typeface="Monotype Corsiva" pitchFamily="66" charset="0"/>
            </a:endParaRPr>
          </a:p>
        </p:txBody>
      </p:sp>
      <p:pic>
        <p:nvPicPr>
          <p:cNvPr id="2065" name="Picture 1" descr="C:\Users\MetaAdmin\Pictures\Thomas-Herbrich1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43213" y="1268413"/>
            <a:ext cx="3384550" cy="2376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850" y="476250"/>
            <a:ext cx="8507413" cy="4525963"/>
          </a:xfrm>
        </p:spPr>
        <p:txBody>
          <a:bodyPr/>
          <a:lstStyle/>
          <a:p>
            <a:pPr>
              <a:buFontTx/>
              <a:buNone/>
            </a:pPr>
            <a:r>
              <a:rPr lang="ru-RU"/>
              <a:t>  </a:t>
            </a:r>
            <a:r>
              <a:rPr lang="ru-RU" b="1">
                <a:solidFill>
                  <a:srgbClr val="CC6600"/>
                </a:solidFill>
              </a:rPr>
              <a:t>Профессиональная деформация</a:t>
            </a:r>
            <a:r>
              <a:rPr lang="ru-RU">
                <a:solidFill>
                  <a:schemeClr val="accent2"/>
                </a:solidFill>
              </a:rPr>
              <a:t>– это нарушение целостности личности, ее неустойчивость и дезадаптация в эмоционально-волевой сфере. </a:t>
            </a:r>
          </a:p>
        </p:txBody>
      </p:sp>
      <p:pic>
        <p:nvPicPr>
          <p:cNvPr id="44036" name="Picture 4" descr="Картинка 1 из 2352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68538" y="2997200"/>
            <a:ext cx="4535487" cy="30956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260350"/>
            <a:ext cx="8229600" cy="1728788"/>
          </a:xfrm>
          <a:noFill/>
        </p:spPr>
        <p:txBody>
          <a:bodyPr>
            <a:normAutofit fontScale="90000"/>
          </a:bodyPr>
          <a:lstStyle/>
          <a:p>
            <a:r>
              <a:rPr lang="ru-RU" sz="3600" b="1">
                <a:solidFill>
                  <a:srgbClr val="CC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ookman Old Style" pitchFamily="18" charset="0"/>
              </a:rPr>
              <a:t>Стадии профессиональной деформации педагога</a:t>
            </a:r>
            <a:br>
              <a:rPr lang="ru-RU" sz="3600" b="1">
                <a:solidFill>
                  <a:srgbClr val="CC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ookman Old Style" pitchFamily="18" charset="0"/>
              </a:rPr>
            </a:br>
            <a:r>
              <a:rPr lang="ru-RU" sz="3600" b="1">
                <a:solidFill>
                  <a:srgbClr val="CC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ookman Old Style" pitchFamily="18" charset="0"/>
              </a:rPr>
              <a:t>(К.Маслач)</a:t>
            </a:r>
          </a:p>
        </p:txBody>
      </p:sp>
      <p:sp>
        <p:nvSpPr>
          <p:cNvPr id="28675" name="Rectangle 3"/>
          <p:cNvSpPr>
            <a:spLocks noChangeArrowheads="1"/>
          </p:cNvSpPr>
          <p:nvPr/>
        </p:nvSpPr>
        <p:spPr bwMode="auto">
          <a:xfrm>
            <a:off x="684213" y="2603500"/>
            <a:ext cx="7489825" cy="301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>
              <a:spcBef>
                <a:spcPct val="0"/>
              </a:spcBef>
              <a:tabLst>
                <a:tab pos="457200" algn="l"/>
              </a:tabLst>
            </a:pPr>
            <a:r>
              <a:rPr lang="ru-RU" sz="2400" b="1">
                <a:solidFill>
                  <a:schemeClr val="accent2"/>
                </a:solidFill>
                <a:latin typeface="Bookman Old Style" pitchFamily="18" charset="0"/>
              </a:rPr>
              <a:t>1.Эмоциональное истощение — </a:t>
            </a:r>
            <a:r>
              <a:rPr lang="ru-RU" sz="2400">
                <a:solidFill>
                  <a:schemeClr val="accent2"/>
                </a:solidFill>
                <a:latin typeface="Bookman Old Style" pitchFamily="18" charset="0"/>
              </a:rPr>
              <a:t>это снижение эмоционального фона. </a:t>
            </a:r>
          </a:p>
          <a:p>
            <a:pPr>
              <a:spcBef>
                <a:spcPct val="0"/>
              </a:spcBef>
              <a:tabLst>
                <a:tab pos="457200" algn="l"/>
              </a:tabLst>
            </a:pPr>
            <a:endParaRPr lang="ru-RU" sz="2400">
              <a:solidFill>
                <a:schemeClr val="accent2"/>
              </a:solidFill>
              <a:latin typeface="Bookman Old Style" pitchFamily="18" charset="0"/>
            </a:endParaRPr>
          </a:p>
          <a:p>
            <a:pPr>
              <a:spcBef>
                <a:spcPct val="0"/>
              </a:spcBef>
              <a:tabLst>
                <a:tab pos="457200" algn="l"/>
              </a:tabLst>
            </a:pPr>
            <a:r>
              <a:rPr lang="ru-RU" sz="2400" b="1">
                <a:solidFill>
                  <a:schemeClr val="accent2"/>
                </a:solidFill>
                <a:latin typeface="Bookman Old Style" pitchFamily="18" charset="0"/>
              </a:rPr>
              <a:t>2.Деперсонализация — </a:t>
            </a:r>
            <a:r>
              <a:rPr lang="ru-RU" sz="2400">
                <a:solidFill>
                  <a:schemeClr val="accent2"/>
                </a:solidFill>
                <a:latin typeface="Bookman Old Style" pitchFamily="18" charset="0"/>
              </a:rPr>
              <a:t>это</a:t>
            </a:r>
            <a:r>
              <a:rPr lang="ru-RU" sz="2400" b="1">
                <a:solidFill>
                  <a:schemeClr val="accent2"/>
                </a:solidFill>
                <a:latin typeface="Bookman Old Style" pitchFamily="18" charset="0"/>
              </a:rPr>
              <a:t> </a:t>
            </a:r>
            <a:r>
              <a:rPr lang="ru-RU" sz="2400">
                <a:solidFill>
                  <a:schemeClr val="accent2"/>
                </a:solidFill>
              </a:rPr>
              <a:t>циничное отношение к труду и объектам своего труда</a:t>
            </a:r>
            <a:r>
              <a:rPr lang="ru-RU" sz="2400" b="1">
                <a:solidFill>
                  <a:schemeClr val="accent2"/>
                </a:solidFill>
              </a:rPr>
              <a:t>.</a:t>
            </a:r>
            <a:r>
              <a:rPr lang="ru-RU" sz="2400">
                <a:solidFill>
                  <a:schemeClr val="accent2"/>
                </a:solidFill>
              </a:rPr>
              <a:t> </a:t>
            </a:r>
            <a:endParaRPr lang="ru-RU" sz="2400">
              <a:solidFill>
                <a:schemeClr val="accent2"/>
              </a:solidFill>
              <a:latin typeface="Bookman Old Style" pitchFamily="18" charset="0"/>
            </a:endParaRPr>
          </a:p>
          <a:p>
            <a:pPr>
              <a:spcBef>
                <a:spcPct val="0"/>
              </a:spcBef>
              <a:tabLst>
                <a:tab pos="457200" algn="l"/>
              </a:tabLst>
            </a:pPr>
            <a:r>
              <a:rPr lang="ru-RU" sz="2400">
                <a:solidFill>
                  <a:schemeClr val="accent2"/>
                </a:solidFill>
                <a:latin typeface="Bookman Old Style" pitchFamily="18" charset="0"/>
              </a:rPr>
              <a:t> </a:t>
            </a:r>
          </a:p>
          <a:p>
            <a:pPr>
              <a:spcBef>
                <a:spcPct val="0"/>
              </a:spcBef>
              <a:tabLst>
                <a:tab pos="457200" algn="l"/>
              </a:tabLst>
            </a:pPr>
            <a:r>
              <a:rPr lang="ru-RU" sz="2400" b="1">
                <a:solidFill>
                  <a:schemeClr val="accent2"/>
                </a:solidFill>
                <a:latin typeface="Bookman Old Style" pitchFamily="18" charset="0"/>
              </a:rPr>
              <a:t>3.Редукция личных достижений — </a:t>
            </a:r>
            <a:r>
              <a:rPr lang="ru-RU" sz="2400">
                <a:solidFill>
                  <a:schemeClr val="accent2"/>
                </a:solidFill>
                <a:latin typeface="Bookman Old Style" pitchFamily="18" charset="0"/>
              </a:rPr>
              <a:t>это утрата профессиональных ценностей.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AutoShape 2"/>
          <p:cNvSpPr>
            <a:spLocks noChangeArrowheads="1"/>
          </p:cNvSpPr>
          <p:nvPr/>
        </p:nvSpPr>
        <p:spPr bwMode="auto">
          <a:xfrm>
            <a:off x="2339975" y="260350"/>
            <a:ext cx="4319588" cy="1296988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CC6600">
                  <a:gamma/>
                  <a:shade val="46275"/>
                  <a:invGamma/>
                </a:srgbClr>
              </a:gs>
              <a:gs pos="50000">
                <a:srgbClr val="CC6600"/>
              </a:gs>
              <a:gs pos="100000">
                <a:srgbClr val="CC6600">
                  <a:gamma/>
                  <a:shade val="46275"/>
                  <a:invGamma/>
                </a:srgbClr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spcBef>
                <a:spcPct val="0"/>
              </a:spcBef>
            </a:pPr>
            <a:r>
              <a:rPr lang="ru-RU" sz="2800" b="1">
                <a:solidFill>
                  <a:schemeClr val="accent2"/>
                </a:solidFill>
              </a:rPr>
              <a:t>Фазы и симптомы</a:t>
            </a:r>
          </a:p>
          <a:p>
            <a:pPr algn="ctr">
              <a:spcBef>
                <a:spcPct val="0"/>
              </a:spcBef>
            </a:pPr>
            <a:r>
              <a:rPr lang="ru-RU" sz="2800" b="1">
                <a:solidFill>
                  <a:schemeClr val="accent2"/>
                </a:solidFill>
              </a:rPr>
              <a:t>стресса</a:t>
            </a:r>
            <a:endParaRPr lang="ru-RU" sz="2400" b="1">
              <a:solidFill>
                <a:schemeClr val="accent2"/>
              </a:solidFill>
            </a:endParaRPr>
          </a:p>
          <a:p>
            <a:pPr algn="ctr">
              <a:spcBef>
                <a:spcPct val="0"/>
              </a:spcBef>
            </a:pPr>
            <a:r>
              <a:rPr lang="ru-RU" sz="2400" b="1">
                <a:solidFill>
                  <a:schemeClr val="accent2"/>
                </a:solidFill>
              </a:rPr>
              <a:t>(В.В.Бойко)</a:t>
            </a:r>
          </a:p>
        </p:txBody>
      </p:sp>
      <p:sp>
        <p:nvSpPr>
          <p:cNvPr id="30723" name="AutoShape 3"/>
          <p:cNvSpPr>
            <a:spLocks noChangeArrowheads="1"/>
          </p:cNvSpPr>
          <p:nvPr/>
        </p:nvSpPr>
        <p:spPr bwMode="auto">
          <a:xfrm>
            <a:off x="2051050" y="2060575"/>
            <a:ext cx="4897438" cy="1223963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CC6600">
                  <a:gamma/>
                  <a:shade val="46275"/>
                  <a:invGamma/>
                </a:srgbClr>
              </a:gs>
              <a:gs pos="50000">
                <a:srgbClr val="CC6600"/>
              </a:gs>
              <a:gs pos="100000">
                <a:srgbClr val="CC6600">
                  <a:gamma/>
                  <a:shade val="46275"/>
                  <a:invGamma/>
                </a:srgbClr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spcBef>
                <a:spcPct val="0"/>
              </a:spcBef>
            </a:pPr>
            <a:r>
              <a:rPr lang="ru-RU" sz="2400" b="1">
                <a:solidFill>
                  <a:schemeClr val="bg1"/>
                </a:solidFill>
                <a:latin typeface="Bookman Old Style" pitchFamily="18" charset="0"/>
              </a:rPr>
              <a:t>Нервное (тревожное) </a:t>
            </a:r>
          </a:p>
          <a:p>
            <a:pPr algn="ctr">
              <a:spcBef>
                <a:spcPct val="0"/>
              </a:spcBef>
            </a:pPr>
            <a:r>
              <a:rPr lang="ru-RU" sz="2400" b="1">
                <a:solidFill>
                  <a:schemeClr val="bg1"/>
                </a:solidFill>
                <a:latin typeface="Bookman Old Style" pitchFamily="18" charset="0"/>
              </a:rPr>
              <a:t>напряжение</a:t>
            </a:r>
          </a:p>
        </p:txBody>
      </p:sp>
      <p:sp>
        <p:nvSpPr>
          <p:cNvPr id="30724" name="AutoShape 4"/>
          <p:cNvSpPr>
            <a:spLocks noChangeArrowheads="1"/>
          </p:cNvSpPr>
          <p:nvPr/>
        </p:nvSpPr>
        <p:spPr bwMode="auto">
          <a:xfrm>
            <a:off x="1476375" y="3716338"/>
            <a:ext cx="6119813" cy="1223962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CC6600">
                  <a:gamma/>
                  <a:shade val="46275"/>
                  <a:invGamma/>
                </a:srgbClr>
              </a:gs>
              <a:gs pos="50000">
                <a:srgbClr val="CC6600"/>
              </a:gs>
              <a:gs pos="100000">
                <a:srgbClr val="CC6600">
                  <a:gamma/>
                  <a:shade val="46275"/>
                  <a:invGamma/>
                </a:srgbClr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spcBef>
                <a:spcPct val="0"/>
              </a:spcBef>
            </a:pPr>
            <a:r>
              <a:rPr lang="ru-RU" sz="2400" b="1">
                <a:solidFill>
                  <a:schemeClr val="bg1"/>
                </a:solidFill>
                <a:latin typeface="Bookman Old Style" pitchFamily="18" charset="0"/>
              </a:rPr>
              <a:t>Резистенция, то есть сопротивление</a:t>
            </a:r>
            <a:r>
              <a:rPr lang="ru-RU"/>
              <a:t> </a:t>
            </a:r>
          </a:p>
        </p:txBody>
      </p:sp>
      <p:sp>
        <p:nvSpPr>
          <p:cNvPr id="30725" name="AutoShape 5"/>
          <p:cNvSpPr>
            <a:spLocks noChangeArrowheads="1"/>
          </p:cNvSpPr>
          <p:nvPr/>
        </p:nvSpPr>
        <p:spPr bwMode="auto">
          <a:xfrm>
            <a:off x="1042988" y="5445125"/>
            <a:ext cx="6985000" cy="1223963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CC6600">
                  <a:gamma/>
                  <a:shade val="46275"/>
                  <a:invGamma/>
                </a:srgbClr>
              </a:gs>
              <a:gs pos="50000">
                <a:srgbClr val="CC6600"/>
              </a:gs>
              <a:gs pos="100000">
                <a:srgbClr val="CC6600">
                  <a:gamma/>
                  <a:shade val="46275"/>
                  <a:invGamma/>
                </a:srgbClr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spcBef>
                <a:spcPct val="0"/>
              </a:spcBef>
            </a:pPr>
            <a:r>
              <a:rPr lang="ru-RU" sz="2800" b="1">
                <a:solidFill>
                  <a:schemeClr val="bg1"/>
                </a:solidFill>
                <a:latin typeface="Bookman Old Style" pitchFamily="18" charset="0"/>
              </a:rPr>
              <a:t>Истощение </a:t>
            </a:r>
          </a:p>
        </p:txBody>
      </p:sp>
      <p:sp>
        <p:nvSpPr>
          <p:cNvPr id="30731" name="AutoShape 11"/>
          <p:cNvSpPr>
            <a:spLocks noChangeArrowheads="1"/>
          </p:cNvSpPr>
          <p:nvPr/>
        </p:nvSpPr>
        <p:spPr bwMode="auto">
          <a:xfrm>
            <a:off x="4211638" y="1557338"/>
            <a:ext cx="485775" cy="431800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0732" name="AutoShape 12"/>
          <p:cNvSpPr>
            <a:spLocks noChangeArrowheads="1"/>
          </p:cNvSpPr>
          <p:nvPr/>
        </p:nvSpPr>
        <p:spPr bwMode="auto">
          <a:xfrm>
            <a:off x="4211638" y="3357563"/>
            <a:ext cx="485775" cy="287337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0733" name="AutoShape 13"/>
          <p:cNvSpPr>
            <a:spLocks noChangeArrowheads="1"/>
          </p:cNvSpPr>
          <p:nvPr/>
        </p:nvSpPr>
        <p:spPr bwMode="auto">
          <a:xfrm>
            <a:off x="4211638" y="5013325"/>
            <a:ext cx="485775" cy="358775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b="1">
                <a:solidFill>
                  <a:srgbClr val="CC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ookman Old Style" pitchFamily="18" charset="0"/>
              </a:rPr>
              <a:t>1.Фаза напряжения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773238"/>
            <a:ext cx="8229600" cy="4525962"/>
          </a:xfrm>
        </p:spPr>
        <p:txBody>
          <a:bodyPr/>
          <a:lstStyle/>
          <a:p>
            <a:pPr>
              <a:buFont typeface="Wingdings" pitchFamily="2" charset="2"/>
              <a:buChar char="q"/>
            </a:pPr>
            <a:r>
              <a:rPr lang="ru-RU" b="1">
                <a:solidFill>
                  <a:schemeClr val="accent2"/>
                </a:solidFill>
                <a:latin typeface="Bookman Old Style" pitchFamily="18" charset="0"/>
              </a:rPr>
              <a:t>Симптом “переживания психотравмирующих обстоятельств”</a:t>
            </a:r>
          </a:p>
          <a:p>
            <a:pPr>
              <a:buFont typeface="Wingdings" pitchFamily="2" charset="2"/>
              <a:buChar char="q"/>
            </a:pPr>
            <a:r>
              <a:rPr lang="ru-RU" b="1">
                <a:solidFill>
                  <a:schemeClr val="accent2"/>
                </a:solidFill>
                <a:latin typeface="Bookman Old Style" pitchFamily="18" charset="0"/>
              </a:rPr>
              <a:t> Симптом “неудовлетворенности собой“</a:t>
            </a:r>
          </a:p>
          <a:p>
            <a:pPr>
              <a:buFont typeface="Wingdings" pitchFamily="2" charset="2"/>
              <a:buChar char="q"/>
            </a:pPr>
            <a:r>
              <a:rPr lang="ru-RU" b="1">
                <a:solidFill>
                  <a:schemeClr val="accent2"/>
                </a:solidFill>
                <a:latin typeface="Bookman Old Style" pitchFamily="18" charset="0"/>
              </a:rPr>
              <a:t>Симптом “загнанности в клетку” </a:t>
            </a:r>
          </a:p>
          <a:p>
            <a:pPr>
              <a:buFont typeface="Wingdings" pitchFamily="2" charset="2"/>
              <a:buChar char="q"/>
            </a:pPr>
            <a:r>
              <a:rPr lang="ru-RU" b="1">
                <a:solidFill>
                  <a:schemeClr val="accent2"/>
                </a:solidFill>
                <a:latin typeface="Bookman Old Style" pitchFamily="18" charset="0"/>
              </a:rPr>
              <a:t>Симптом “тревоги и депрессии”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b="1">
                <a:solidFill>
                  <a:srgbClr val="CC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ookman Old Style" pitchFamily="18" charset="0"/>
              </a:rPr>
              <a:t>2. Фаза “резистенции”</a:t>
            </a:r>
            <a:r>
              <a:rPr lang="ru-RU"/>
              <a:t> 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90000"/>
              </a:lnSpc>
              <a:buFont typeface="Wingdings" pitchFamily="2" charset="2"/>
              <a:buChar char="q"/>
            </a:pPr>
            <a:r>
              <a:rPr lang="ru-RU" b="1">
                <a:solidFill>
                  <a:schemeClr val="accent2"/>
                </a:solidFill>
                <a:latin typeface="Bookman Old Style" pitchFamily="18" charset="0"/>
              </a:rPr>
              <a:t>Симптом “неадекватного избирательного эмоционального реагирования” </a:t>
            </a:r>
          </a:p>
          <a:p>
            <a:pPr>
              <a:lnSpc>
                <a:spcPct val="90000"/>
              </a:lnSpc>
              <a:buFont typeface="Wingdings" pitchFamily="2" charset="2"/>
              <a:buChar char="q"/>
            </a:pPr>
            <a:r>
              <a:rPr lang="ru-RU" b="1">
                <a:solidFill>
                  <a:schemeClr val="accent2"/>
                </a:solidFill>
                <a:latin typeface="Bookman Old Style" pitchFamily="18" charset="0"/>
              </a:rPr>
              <a:t>Симптом “эмоционально – нравственный дезориентации” </a:t>
            </a:r>
          </a:p>
          <a:p>
            <a:pPr>
              <a:lnSpc>
                <a:spcPct val="90000"/>
              </a:lnSpc>
              <a:buFont typeface="Wingdings" pitchFamily="2" charset="2"/>
              <a:buChar char="q"/>
            </a:pPr>
            <a:r>
              <a:rPr lang="ru-RU" b="1">
                <a:solidFill>
                  <a:schemeClr val="accent2"/>
                </a:solidFill>
                <a:latin typeface="Bookman Old Style" pitchFamily="18" charset="0"/>
              </a:rPr>
              <a:t>Симптом “расширения сферы экономии эмоций”</a:t>
            </a:r>
          </a:p>
          <a:p>
            <a:pPr>
              <a:lnSpc>
                <a:spcPct val="90000"/>
              </a:lnSpc>
              <a:buFont typeface="Wingdings" pitchFamily="2" charset="2"/>
              <a:buChar char="q"/>
            </a:pPr>
            <a:r>
              <a:rPr lang="ru-RU" b="1">
                <a:solidFill>
                  <a:schemeClr val="accent2"/>
                </a:solidFill>
                <a:latin typeface="Bookman Old Style" pitchFamily="18" charset="0"/>
              </a:rPr>
              <a:t>Симптом “ редукции профессиональных обязанностей“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b="1">
                <a:solidFill>
                  <a:srgbClr val="CC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ookman Old Style" pitchFamily="18" charset="0"/>
              </a:rPr>
              <a:t>3.Фаза“истощения”</a:t>
            </a:r>
            <a:r>
              <a:rPr lang="ru-RU"/>
              <a:t> 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850" y="1628775"/>
            <a:ext cx="8820150" cy="4525963"/>
          </a:xfrm>
        </p:spPr>
        <p:txBody>
          <a:bodyPr>
            <a:normAutofit lnSpcReduction="10000"/>
          </a:bodyPr>
          <a:lstStyle/>
          <a:p>
            <a:pPr>
              <a:buFont typeface="Wingdings" pitchFamily="2" charset="2"/>
              <a:buChar char="q"/>
            </a:pPr>
            <a:r>
              <a:rPr lang="ru-RU" b="1">
                <a:solidFill>
                  <a:schemeClr val="accent2"/>
                </a:solidFill>
                <a:latin typeface="Bookman Old Style" pitchFamily="18" charset="0"/>
              </a:rPr>
              <a:t>Симптом “эмоционального дефицита” </a:t>
            </a:r>
          </a:p>
          <a:p>
            <a:pPr>
              <a:buFont typeface="Wingdings" pitchFamily="2" charset="2"/>
              <a:buChar char="q"/>
            </a:pPr>
            <a:r>
              <a:rPr lang="ru-RU" b="1">
                <a:solidFill>
                  <a:schemeClr val="accent2"/>
                </a:solidFill>
                <a:latin typeface="Bookman Old Style" pitchFamily="18" charset="0"/>
              </a:rPr>
              <a:t>Симптом «эмоциональной отстранённости»</a:t>
            </a:r>
          </a:p>
          <a:p>
            <a:pPr>
              <a:buFont typeface="Wingdings" pitchFamily="2" charset="2"/>
              <a:buChar char="q"/>
            </a:pPr>
            <a:r>
              <a:rPr lang="ru-RU" b="1">
                <a:solidFill>
                  <a:schemeClr val="accent2"/>
                </a:solidFill>
                <a:latin typeface="Bookman Old Style" pitchFamily="18" charset="0"/>
              </a:rPr>
              <a:t>Симптом «личностной отстранённости, или деперсонализации» </a:t>
            </a:r>
          </a:p>
          <a:p>
            <a:pPr>
              <a:buFont typeface="Wingdings" pitchFamily="2" charset="2"/>
              <a:buChar char="q"/>
            </a:pPr>
            <a:r>
              <a:rPr lang="ru-RU" b="1">
                <a:solidFill>
                  <a:schemeClr val="accent2"/>
                </a:solidFill>
                <a:latin typeface="Bookman Old Style" pitchFamily="18" charset="0"/>
              </a:rPr>
              <a:t>Симптом «психосоматических и психовегетативных нарушений»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7898" name="Object 4"/>
          <p:cNvGraphicFramePr>
            <a:graphicFrameLocks noChangeAspect="1"/>
          </p:cNvGraphicFramePr>
          <p:nvPr/>
        </p:nvGraphicFramePr>
        <p:xfrm>
          <a:off x="3132138" y="4508500"/>
          <a:ext cx="2519362" cy="2160588"/>
        </p:xfrm>
        <a:graphic>
          <a:graphicData uri="http://schemas.openxmlformats.org/presentationml/2006/ole">
            <p:oleObj spid="_x0000_s1026" name="Photo Editor Photo" r:id="rId3" imgW="2704762" imgH="4029637" progId="MSPhotoEd.3">
              <p:embed/>
            </p:oleObj>
          </a:graphicData>
        </a:graphic>
      </p:graphicFrame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000" b="1">
                <a:solidFill>
                  <a:srgbClr val="CC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ookman Old Style" pitchFamily="18" charset="0"/>
              </a:rPr>
              <a:t>Группы факторов «эмоционального выгорания»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79388" y="1773238"/>
            <a:ext cx="4608512" cy="2808287"/>
          </a:xfrm>
        </p:spPr>
        <p:txBody>
          <a:bodyPr>
            <a:normAutofit fontScale="92500"/>
          </a:bodyPr>
          <a:lstStyle/>
          <a:p>
            <a:pPr>
              <a:buFont typeface="Wingdings" pitchFamily="2" charset="2"/>
              <a:buNone/>
            </a:pPr>
            <a:r>
              <a:rPr lang="ru-RU" b="1">
                <a:solidFill>
                  <a:schemeClr val="accent2"/>
                </a:solidFill>
                <a:latin typeface="Bookman Old Style" pitchFamily="18" charset="0"/>
              </a:rPr>
              <a:t>   Внешние факторы</a:t>
            </a:r>
            <a:r>
              <a:rPr lang="ru-RU" sz="3200" b="1">
                <a:solidFill>
                  <a:schemeClr val="accent2"/>
                </a:solidFill>
                <a:latin typeface="Bookman Old Style" pitchFamily="18" charset="0"/>
              </a:rPr>
              <a:t>: </a:t>
            </a:r>
          </a:p>
          <a:p>
            <a:pPr>
              <a:buFont typeface="Wingdings" pitchFamily="2" charset="2"/>
              <a:buNone/>
            </a:pPr>
            <a:r>
              <a:rPr lang="ru-RU" sz="3200" b="1">
                <a:solidFill>
                  <a:schemeClr val="accent2"/>
                </a:solidFill>
                <a:latin typeface="Bookman Old Style" pitchFamily="18" charset="0"/>
              </a:rPr>
              <a:t>                  </a:t>
            </a:r>
          </a:p>
          <a:p>
            <a:pPr>
              <a:buFont typeface="Wingdings" pitchFamily="2" charset="2"/>
              <a:buChar char="q"/>
            </a:pPr>
            <a:r>
              <a:rPr lang="ru-RU" sz="2000" b="1">
                <a:solidFill>
                  <a:srgbClr val="CC6600"/>
                </a:solidFill>
                <a:latin typeface="Bookman Old Style" pitchFamily="18" charset="0"/>
              </a:rPr>
              <a:t>специфика профессиональной</a:t>
            </a:r>
          </a:p>
          <a:p>
            <a:pPr>
              <a:buFont typeface="Wingdings" pitchFamily="2" charset="2"/>
              <a:buNone/>
            </a:pPr>
            <a:r>
              <a:rPr lang="ru-RU" sz="2000" b="1">
                <a:solidFill>
                  <a:srgbClr val="CC6600"/>
                </a:solidFill>
                <a:latin typeface="Bookman Old Style" pitchFamily="18" charset="0"/>
              </a:rPr>
              <a:t>    педагогической деятельности;</a:t>
            </a:r>
          </a:p>
          <a:p>
            <a:pPr>
              <a:buFont typeface="Wingdings" pitchFamily="2" charset="2"/>
              <a:buNone/>
            </a:pPr>
            <a:endParaRPr lang="ru-RU" sz="2000" b="1">
              <a:solidFill>
                <a:srgbClr val="CC6600"/>
              </a:solidFill>
              <a:latin typeface="Bookman Old Style" pitchFamily="18" charset="0"/>
            </a:endParaRPr>
          </a:p>
          <a:p>
            <a:pPr>
              <a:buFont typeface="Wingdings" pitchFamily="2" charset="2"/>
              <a:buChar char="q"/>
            </a:pPr>
            <a:r>
              <a:rPr lang="ru-RU" sz="2000" b="1">
                <a:solidFill>
                  <a:srgbClr val="CC6600"/>
                </a:solidFill>
                <a:latin typeface="Bookman Old Style" pitchFamily="18" charset="0"/>
              </a:rPr>
              <a:t>организационный фактор. </a:t>
            </a:r>
          </a:p>
        </p:txBody>
      </p:sp>
      <p:sp>
        <p:nvSpPr>
          <p:cNvPr id="37892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500563" y="1844675"/>
            <a:ext cx="4316412" cy="4281488"/>
          </a:xfrm>
        </p:spPr>
        <p:txBody>
          <a:bodyPr/>
          <a:lstStyle/>
          <a:p>
            <a:pPr>
              <a:buFontTx/>
              <a:buNone/>
            </a:pPr>
            <a:r>
              <a:rPr lang="ru-RU" b="1">
                <a:solidFill>
                  <a:schemeClr val="accent2"/>
                </a:solidFill>
                <a:latin typeface="Bookman Old Style" pitchFamily="18" charset="0"/>
              </a:rPr>
              <a:t>Внутренние факторы:</a:t>
            </a:r>
          </a:p>
          <a:p>
            <a:pPr>
              <a:buFontTx/>
              <a:buNone/>
            </a:pPr>
            <a:endParaRPr lang="ru-RU" b="1">
              <a:solidFill>
                <a:schemeClr val="accent2"/>
              </a:solidFill>
              <a:latin typeface="Bookman Old Style" pitchFamily="18" charset="0"/>
            </a:endParaRPr>
          </a:p>
          <a:p>
            <a:pPr>
              <a:buFont typeface="Wingdings" pitchFamily="2" charset="2"/>
              <a:buChar char="q"/>
            </a:pPr>
            <a:r>
              <a:rPr lang="ru-RU" sz="2000" b="1">
                <a:solidFill>
                  <a:srgbClr val="CC6600"/>
                </a:solidFill>
                <a:latin typeface="Bookman Old Style" pitchFamily="18" charset="0"/>
              </a:rPr>
              <a:t>коммуникативный фактор; </a:t>
            </a:r>
          </a:p>
          <a:p>
            <a:pPr>
              <a:buFont typeface="Wingdings" pitchFamily="2" charset="2"/>
              <a:buNone/>
            </a:pPr>
            <a:endParaRPr lang="ru-RU" sz="2000" b="1">
              <a:solidFill>
                <a:srgbClr val="CC6600"/>
              </a:solidFill>
              <a:latin typeface="Bookman Old Style" pitchFamily="18" charset="0"/>
            </a:endParaRPr>
          </a:p>
          <a:p>
            <a:pPr>
              <a:buFont typeface="Wingdings" pitchFamily="2" charset="2"/>
              <a:buChar char="q"/>
            </a:pPr>
            <a:r>
              <a:rPr lang="ru-RU" sz="2000" b="1">
                <a:solidFill>
                  <a:srgbClr val="CC6600"/>
                </a:solidFill>
                <a:latin typeface="Bookman Old Style" pitchFamily="18" charset="0"/>
              </a:rPr>
              <a:t>ролевой и личностный фактор (индивидуальный).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800" b="1">
                <a:solidFill>
                  <a:srgbClr val="CC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ookman Old Style" pitchFamily="18" charset="0"/>
              </a:rPr>
              <a:t>Этапы психологической профилактики</a:t>
            </a:r>
            <a:r>
              <a:rPr lang="ru-RU" sz="2800" b="1">
                <a:solidFill>
                  <a:srgbClr val="CC6600"/>
                </a:solidFill>
                <a:latin typeface="Bookman Old Style" pitchFamily="18" charset="0"/>
              </a:rPr>
              <a:t> </a:t>
            </a:r>
            <a:r>
              <a:rPr lang="ru-RU" sz="2800" b="1">
                <a:solidFill>
                  <a:srgbClr val="CC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ookman Old Style" pitchFamily="18" charset="0"/>
              </a:rPr>
              <a:t>профессиональной деформации педагогов</a:t>
            </a:r>
            <a:r>
              <a:rPr lang="ru-RU" sz="4000"/>
              <a:t> 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68313" y="1628775"/>
            <a:ext cx="7570787" cy="4497388"/>
          </a:xfrm>
        </p:spPr>
        <p:txBody>
          <a:bodyPr/>
          <a:lstStyle/>
          <a:p>
            <a:pPr>
              <a:buFontTx/>
              <a:buNone/>
            </a:pPr>
            <a:r>
              <a:rPr lang="ru-RU" sz="2400" b="1">
                <a:solidFill>
                  <a:schemeClr val="accent2"/>
                </a:solidFill>
                <a:latin typeface="Bookman Old Style" pitchFamily="18" charset="0"/>
              </a:rPr>
              <a:t>1.Информирование педагогов</a:t>
            </a:r>
          </a:p>
          <a:p>
            <a:pPr>
              <a:buFontTx/>
              <a:buNone/>
            </a:pPr>
            <a:endParaRPr lang="ru-RU" sz="2000">
              <a:solidFill>
                <a:schemeClr val="accent2"/>
              </a:solidFill>
              <a:latin typeface="Bookman Old Style" pitchFamily="18" charset="0"/>
            </a:endParaRPr>
          </a:p>
          <a:p>
            <a:pPr>
              <a:buFontTx/>
              <a:buNone/>
            </a:pPr>
            <a:r>
              <a:rPr lang="ru-RU" sz="2000">
                <a:solidFill>
                  <a:schemeClr val="accent2"/>
                </a:solidFill>
                <a:latin typeface="Bookman Old Style" pitchFamily="18" charset="0"/>
              </a:rPr>
              <a:t>Цель: расширение информированности сотрудников о том,</a:t>
            </a:r>
          </a:p>
          <a:p>
            <a:pPr>
              <a:buFontTx/>
              <a:buNone/>
            </a:pPr>
            <a:r>
              <a:rPr lang="ru-RU" sz="2000">
                <a:solidFill>
                  <a:schemeClr val="accent2"/>
                </a:solidFill>
                <a:latin typeface="Bookman Old Style" pitchFamily="18" charset="0"/>
              </a:rPr>
              <a:t>          как помочь себе сохранить профессиональное</a:t>
            </a:r>
          </a:p>
          <a:p>
            <a:pPr>
              <a:buFontTx/>
              <a:buNone/>
            </a:pPr>
            <a:r>
              <a:rPr lang="ru-RU" sz="2000">
                <a:solidFill>
                  <a:schemeClr val="accent2"/>
                </a:solidFill>
                <a:latin typeface="Bookman Old Style" pitchFamily="18" charset="0"/>
              </a:rPr>
              <a:t>          здоровье и работоспособность</a:t>
            </a:r>
          </a:p>
        </p:txBody>
      </p:sp>
      <p:sp>
        <p:nvSpPr>
          <p:cNvPr id="12296" name="Text Box 8"/>
          <p:cNvSpPr txBox="1">
            <a:spLocks noChangeArrowheads="1"/>
          </p:cNvSpPr>
          <p:nvPr/>
        </p:nvSpPr>
        <p:spPr bwMode="auto">
          <a:xfrm>
            <a:off x="323850" y="3933825"/>
            <a:ext cx="7559675" cy="264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0"/>
              </a:spcBef>
              <a:buFont typeface="Wingdings" pitchFamily="2" charset="2"/>
              <a:buChar char="q"/>
            </a:pPr>
            <a:r>
              <a:rPr lang="ru-RU" sz="2400">
                <a:solidFill>
                  <a:srgbClr val="CC6600"/>
                </a:solidFill>
                <a:latin typeface="Bookman Old Style" pitchFamily="18" charset="0"/>
              </a:rPr>
              <a:t>Выпуск буклетов, памяток, </a:t>
            </a:r>
          </a:p>
          <a:p>
            <a:pPr>
              <a:spcBef>
                <a:spcPct val="0"/>
              </a:spcBef>
              <a:buFont typeface="Wingdings" pitchFamily="2" charset="2"/>
              <a:buNone/>
            </a:pPr>
            <a:r>
              <a:rPr lang="ru-RU" sz="2400">
                <a:solidFill>
                  <a:srgbClr val="CC6600"/>
                </a:solidFill>
                <a:latin typeface="Bookman Old Style" pitchFamily="18" charset="0"/>
              </a:rPr>
              <a:t>постеров </a:t>
            </a:r>
          </a:p>
          <a:p>
            <a:pPr>
              <a:spcBef>
                <a:spcPct val="0"/>
              </a:spcBef>
              <a:buFont typeface="Wingdings" pitchFamily="2" charset="2"/>
              <a:buNone/>
            </a:pPr>
            <a:endParaRPr lang="ru-RU" sz="2400">
              <a:solidFill>
                <a:srgbClr val="CC6600"/>
              </a:solidFill>
              <a:latin typeface="Bookman Old Style" pitchFamily="18" charset="0"/>
            </a:endParaRPr>
          </a:p>
          <a:p>
            <a:pPr>
              <a:spcBef>
                <a:spcPct val="0"/>
              </a:spcBef>
              <a:buFont typeface="Wingdings" pitchFamily="2" charset="2"/>
              <a:buChar char="q"/>
            </a:pPr>
            <a:r>
              <a:rPr lang="ru-RU" sz="2400">
                <a:solidFill>
                  <a:srgbClr val="CC6600"/>
                </a:solidFill>
                <a:latin typeface="Bookman Old Style" pitchFamily="18" charset="0"/>
              </a:rPr>
              <a:t>Выступление на педсовете,</a:t>
            </a:r>
          </a:p>
          <a:p>
            <a:pPr>
              <a:spcBef>
                <a:spcPct val="0"/>
              </a:spcBef>
              <a:buFont typeface="Wingdings" pitchFamily="2" charset="2"/>
              <a:buNone/>
            </a:pPr>
            <a:r>
              <a:rPr lang="ru-RU" sz="2400">
                <a:solidFill>
                  <a:srgbClr val="CC6600"/>
                </a:solidFill>
                <a:latin typeface="Bookman Old Style" pitchFamily="18" charset="0"/>
              </a:rPr>
              <a:t> собрании коллектива </a:t>
            </a:r>
          </a:p>
          <a:p>
            <a:pPr>
              <a:spcBef>
                <a:spcPct val="0"/>
              </a:spcBef>
              <a:buFont typeface="Wingdings" pitchFamily="2" charset="2"/>
              <a:buNone/>
            </a:pPr>
            <a:endParaRPr lang="ru-RU" sz="2400">
              <a:solidFill>
                <a:srgbClr val="CC6600"/>
              </a:solidFill>
              <a:latin typeface="Bookman Old Style" pitchFamily="18" charset="0"/>
            </a:endParaRPr>
          </a:p>
          <a:p>
            <a:pPr>
              <a:spcBef>
                <a:spcPct val="0"/>
              </a:spcBef>
              <a:buFont typeface="Wingdings" pitchFamily="2" charset="2"/>
              <a:buNone/>
            </a:pPr>
            <a:endParaRPr lang="ru-RU" sz="2400">
              <a:solidFill>
                <a:srgbClr val="CC6600"/>
              </a:solidFill>
              <a:latin typeface="Bookman Old Style" pitchFamily="18" charset="0"/>
            </a:endParaRPr>
          </a:p>
        </p:txBody>
      </p:sp>
      <p:pic>
        <p:nvPicPr>
          <p:cNvPr id="12301" name="Picture 13" descr="Картинка 6 из 212353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40425" y="4076700"/>
            <a:ext cx="2735263" cy="22320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51" name="Picture 15" descr="Картинка 12 из 157994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650162" y="4293096"/>
            <a:ext cx="1493838" cy="1225550"/>
          </a:xfrm>
          <a:prstGeom prst="rect">
            <a:avLst/>
          </a:prstGeom>
          <a:noFill/>
        </p:spPr>
      </p:pic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800" b="1">
                <a:solidFill>
                  <a:srgbClr val="CC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ookman Old Style" pitchFamily="18" charset="0"/>
              </a:rPr>
              <a:t>Этапы психологической профилактики</a:t>
            </a:r>
            <a:r>
              <a:rPr lang="ru-RU" sz="2800" b="1">
                <a:solidFill>
                  <a:srgbClr val="CC6600"/>
                </a:solidFill>
                <a:latin typeface="Bookman Old Style" pitchFamily="18" charset="0"/>
              </a:rPr>
              <a:t> </a:t>
            </a:r>
            <a:r>
              <a:rPr lang="ru-RU" sz="2800" b="1">
                <a:solidFill>
                  <a:srgbClr val="CC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ookman Old Style" pitchFamily="18" charset="0"/>
              </a:rPr>
              <a:t>профессиональной деформации педагогов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50825" y="1412875"/>
            <a:ext cx="7777163" cy="5184775"/>
          </a:xfrm>
        </p:spPr>
        <p:txBody>
          <a:bodyPr>
            <a:normAutofit lnSpcReduction="10000"/>
          </a:bodyPr>
          <a:lstStyle/>
          <a:p>
            <a:pPr marL="609600" indent="-609600">
              <a:lnSpc>
                <a:spcPct val="90000"/>
              </a:lnSpc>
              <a:buFontTx/>
              <a:buNone/>
            </a:pPr>
            <a:r>
              <a:rPr lang="ru-RU" sz="2400" b="1">
                <a:solidFill>
                  <a:schemeClr val="accent2"/>
                </a:solidFill>
                <a:latin typeface="Bookman Old Style" pitchFamily="18" charset="0"/>
              </a:rPr>
              <a:t> 2.Эмоциональная поддержка и стимулирование</a:t>
            </a:r>
          </a:p>
          <a:p>
            <a:pPr marL="609600" indent="-609600">
              <a:lnSpc>
                <a:spcPct val="90000"/>
              </a:lnSpc>
              <a:buFontTx/>
              <a:buNone/>
            </a:pPr>
            <a:r>
              <a:rPr lang="ru-RU" sz="2000">
                <a:solidFill>
                  <a:schemeClr val="accent2"/>
                </a:solidFill>
                <a:latin typeface="Bookman Old Style" pitchFamily="18" charset="0"/>
              </a:rPr>
              <a:t>       </a:t>
            </a:r>
          </a:p>
          <a:p>
            <a:pPr marL="609600" indent="-609600">
              <a:lnSpc>
                <a:spcPct val="90000"/>
              </a:lnSpc>
              <a:buFontTx/>
              <a:buNone/>
            </a:pPr>
            <a:r>
              <a:rPr lang="ru-RU" sz="2000">
                <a:solidFill>
                  <a:schemeClr val="accent2"/>
                </a:solidFill>
                <a:latin typeface="Bookman Old Style" pitchFamily="18" charset="0"/>
              </a:rPr>
              <a:t> Цель:  создание </a:t>
            </a:r>
            <a:r>
              <a:rPr lang="ru-RU" sz="1800">
                <a:solidFill>
                  <a:schemeClr val="accent2"/>
                </a:solidFill>
                <a:latin typeface="Bookman Old Style" pitchFamily="18" charset="0"/>
              </a:rPr>
              <a:t>х</a:t>
            </a:r>
            <a:r>
              <a:rPr lang="ru-RU" sz="1800">
                <a:solidFill>
                  <a:schemeClr val="accent2"/>
                </a:solidFill>
              </a:rPr>
              <a:t>орошего климата внутри коллектива, </a:t>
            </a:r>
          </a:p>
          <a:p>
            <a:pPr marL="609600" indent="-609600">
              <a:lnSpc>
                <a:spcPct val="90000"/>
              </a:lnSpc>
              <a:buFontTx/>
              <a:buNone/>
            </a:pPr>
            <a:r>
              <a:rPr lang="ru-RU" sz="1800">
                <a:solidFill>
                  <a:schemeClr val="accent2"/>
                </a:solidFill>
              </a:rPr>
              <a:t>               чувства достаточной эмоциональной поддержки от </a:t>
            </a:r>
          </a:p>
          <a:p>
            <a:pPr marL="609600" indent="-609600">
              <a:lnSpc>
                <a:spcPct val="90000"/>
              </a:lnSpc>
              <a:buFontTx/>
              <a:buNone/>
            </a:pPr>
            <a:r>
              <a:rPr lang="ru-RU" sz="1800">
                <a:solidFill>
                  <a:schemeClr val="accent2"/>
                </a:solidFill>
              </a:rPr>
              <a:t>               коллег и администрации  </a:t>
            </a:r>
            <a:endParaRPr lang="ru-RU" sz="1800">
              <a:solidFill>
                <a:schemeClr val="accent2"/>
              </a:solidFill>
              <a:latin typeface="Bookman Old Style" pitchFamily="18" charset="0"/>
            </a:endParaRPr>
          </a:p>
          <a:p>
            <a:pPr marL="609600" indent="-609600">
              <a:lnSpc>
                <a:spcPct val="90000"/>
              </a:lnSpc>
              <a:buFont typeface="Wingdings" pitchFamily="2" charset="2"/>
              <a:buChar char="q"/>
            </a:pPr>
            <a:r>
              <a:rPr lang="ru-RU" sz="2000">
                <a:solidFill>
                  <a:srgbClr val="CC6600"/>
                </a:solidFill>
                <a:latin typeface="Bookman Old Style" pitchFamily="18" charset="0"/>
              </a:rPr>
              <a:t>Поддержка творчески работающих педагогов: благодарности, грамоты, поощрения,  рейтинг «Профессиональные достижения» </a:t>
            </a:r>
          </a:p>
          <a:p>
            <a:pPr marL="609600" indent="-609600">
              <a:lnSpc>
                <a:spcPct val="90000"/>
              </a:lnSpc>
              <a:buFont typeface="Wingdings" pitchFamily="2" charset="2"/>
              <a:buChar char="q"/>
            </a:pPr>
            <a:r>
              <a:rPr lang="ru-RU" sz="2000">
                <a:solidFill>
                  <a:srgbClr val="CC6600"/>
                </a:solidFill>
                <a:latin typeface="Bookman Old Style" pitchFamily="18" charset="0"/>
              </a:rPr>
              <a:t>Вовлечение профессионально успешных педагогов в участие  педагогических чтений, конференций, в выступления из опыта работы, участие в конкурсе «Учитель года», показ открытых мероприятий, </a:t>
            </a:r>
          </a:p>
          <a:p>
            <a:pPr marL="609600" indent="-609600">
              <a:lnSpc>
                <a:spcPct val="90000"/>
              </a:lnSpc>
              <a:buFont typeface="Wingdings" pitchFamily="2" charset="2"/>
              <a:buNone/>
            </a:pPr>
            <a:r>
              <a:rPr lang="ru-RU" sz="2000">
                <a:solidFill>
                  <a:srgbClr val="CC6600"/>
                </a:solidFill>
                <a:latin typeface="Bookman Old Style" pitchFamily="18" charset="0"/>
              </a:rPr>
              <a:t>       тьютерство</a:t>
            </a:r>
          </a:p>
          <a:p>
            <a:pPr marL="609600" indent="-609600">
              <a:lnSpc>
                <a:spcPct val="90000"/>
              </a:lnSpc>
              <a:buFont typeface="Wingdings" pitchFamily="2" charset="2"/>
              <a:buChar char="q"/>
            </a:pPr>
            <a:r>
              <a:rPr lang="ru-RU" sz="2000">
                <a:solidFill>
                  <a:srgbClr val="CC6600"/>
                </a:solidFill>
                <a:latin typeface="Bookman Old Style" pitchFamily="18" charset="0"/>
              </a:rPr>
              <a:t>Совместные вечера и отдых, поездки с детьми, </a:t>
            </a:r>
          </a:p>
          <a:p>
            <a:pPr marL="609600" indent="-609600">
              <a:lnSpc>
                <a:spcPct val="90000"/>
              </a:lnSpc>
              <a:buFont typeface="Wingdings" pitchFamily="2" charset="2"/>
              <a:buNone/>
            </a:pPr>
            <a:r>
              <a:rPr lang="ru-RU" sz="2000">
                <a:solidFill>
                  <a:srgbClr val="CC6600"/>
                </a:solidFill>
                <a:latin typeface="Bookman Old Style" pitchFamily="18" charset="0"/>
              </a:rPr>
              <a:t>        участие в спортивной жизни школы, праздники и дни рождения </a:t>
            </a:r>
          </a:p>
        </p:txBody>
      </p:sp>
      <p:pic>
        <p:nvPicPr>
          <p:cNvPr id="14340" name="Picture 8" descr="IMG_759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948488" y="2133600"/>
            <a:ext cx="1584325" cy="1223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50" name="Picture 14" descr="Картинка 10 из 597855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596188" y="5373688"/>
            <a:ext cx="1368425" cy="1249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4352" name="Object 5"/>
          <p:cNvGraphicFramePr>
            <a:graphicFrameLocks noChangeAspect="1"/>
          </p:cNvGraphicFramePr>
          <p:nvPr>
            <p:ph sz="quarter" idx="3"/>
          </p:nvPr>
        </p:nvGraphicFramePr>
        <p:xfrm>
          <a:off x="7596188" y="3284538"/>
          <a:ext cx="1403350" cy="1150937"/>
        </p:xfrm>
        <a:graphic>
          <a:graphicData uri="http://schemas.openxmlformats.org/presentationml/2006/ole">
            <p:oleObj spid="_x0000_s2050" name="Bitmap Image" r:id="rId8" imgW="8516539" imgH="9523810" progId="Paint.Picture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800" b="1">
                <a:solidFill>
                  <a:srgbClr val="CC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ookman Old Style" pitchFamily="18" charset="0"/>
              </a:rPr>
              <a:t>Этапы психологической профилактики</a:t>
            </a:r>
            <a:r>
              <a:rPr lang="ru-RU" sz="2800" b="1">
                <a:solidFill>
                  <a:srgbClr val="CC6600"/>
                </a:solidFill>
                <a:latin typeface="Bookman Old Style" pitchFamily="18" charset="0"/>
              </a:rPr>
              <a:t> </a:t>
            </a:r>
            <a:r>
              <a:rPr lang="ru-RU" sz="2800" b="1">
                <a:solidFill>
                  <a:srgbClr val="CC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ookman Old Style" pitchFamily="18" charset="0"/>
              </a:rPr>
              <a:t>профессиональной деформации педагогов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628775"/>
            <a:ext cx="8229600" cy="5229225"/>
          </a:xfrm>
        </p:spPr>
        <p:txBody>
          <a:bodyPr/>
          <a:lstStyle/>
          <a:p>
            <a:pPr marL="609600" indent="-609600">
              <a:lnSpc>
                <a:spcPct val="80000"/>
              </a:lnSpc>
              <a:buFontTx/>
              <a:buNone/>
            </a:pPr>
            <a:r>
              <a:rPr lang="ru-RU" sz="2400" b="1">
                <a:solidFill>
                  <a:schemeClr val="accent2"/>
                </a:solidFill>
                <a:latin typeface="Bookman Old Style" pitchFamily="18" charset="0"/>
              </a:rPr>
              <a:t>3.Профессиональная помощь</a:t>
            </a:r>
          </a:p>
          <a:p>
            <a:pPr marL="609600" indent="-609600">
              <a:lnSpc>
                <a:spcPct val="80000"/>
              </a:lnSpc>
              <a:buFontTx/>
              <a:buNone/>
            </a:pPr>
            <a:endParaRPr lang="ru-RU" sz="2000">
              <a:solidFill>
                <a:schemeClr val="accent2"/>
              </a:solidFill>
              <a:latin typeface="Bookman Old Style" pitchFamily="18" charset="0"/>
            </a:endParaRPr>
          </a:p>
          <a:p>
            <a:pPr marL="609600" indent="-609600">
              <a:lnSpc>
                <a:spcPct val="80000"/>
              </a:lnSpc>
              <a:buFontTx/>
              <a:buNone/>
            </a:pPr>
            <a:r>
              <a:rPr lang="ru-RU" sz="2400">
                <a:solidFill>
                  <a:schemeClr val="accent2"/>
                </a:solidFill>
                <a:latin typeface="Bookman Old Style" pitchFamily="18" charset="0"/>
              </a:rPr>
              <a:t>Цель: </a:t>
            </a:r>
            <a:r>
              <a:rPr lang="ru-RU" sz="2400">
                <a:solidFill>
                  <a:schemeClr val="accent2"/>
                </a:solidFill>
              </a:rPr>
              <a:t>сохранение качества профессиональной деятельности педагогов</a:t>
            </a:r>
            <a:endParaRPr lang="ru-RU" sz="2400">
              <a:solidFill>
                <a:schemeClr val="accent2"/>
              </a:solidFill>
              <a:latin typeface="Bookman Old Style" pitchFamily="18" charset="0"/>
            </a:endParaRPr>
          </a:p>
          <a:p>
            <a:pPr marL="609600" indent="-609600">
              <a:lnSpc>
                <a:spcPct val="80000"/>
              </a:lnSpc>
              <a:buFontTx/>
              <a:buNone/>
            </a:pPr>
            <a:endParaRPr lang="ru-RU" sz="2000">
              <a:solidFill>
                <a:schemeClr val="accent2"/>
              </a:solidFill>
              <a:latin typeface="Bookman Old Style" pitchFamily="18" charset="0"/>
            </a:endParaRPr>
          </a:p>
          <a:p>
            <a:pPr marL="609600" indent="-609600">
              <a:lnSpc>
                <a:spcPct val="80000"/>
              </a:lnSpc>
              <a:buFont typeface="Wingdings" pitchFamily="2" charset="2"/>
              <a:buChar char="q"/>
            </a:pPr>
            <a:r>
              <a:rPr lang="ru-RU" sz="2000">
                <a:solidFill>
                  <a:srgbClr val="CC6600"/>
                </a:solidFill>
              </a:rPr>
              <a:t>Непрерывное психолого- педагогическое образование педагога, повышение его квалификации.</a:t>
            </a:r>
          </a:p>
          <a:p>
            <a:pPr marL="609600" indent="-609600">
              <a:lnSpc>
                <a:spcPct val="80000"/>
              </a:lnSpc>
              <a:buFont typeface="Wingdings" pitchFamily="2" charset="2"/>
              <a:buChar char="q"/>
            </a:pPr>
            <a:r>
              <a:rPr lang="ru-RU" sz="2000">
                <a:solidFill>
                  <a:srgbClr val="CC6600"/>
                </a:solidFill>
                <a:latin typeface="Bookman Old Style" pitchFamily="18" charset="0"/>
              </a:rPr>
              <a:t>Диагностика личностных особенностей и </a:t>
            </a:r>
            <a:r>
              <a:rPr lang="ru-RU" sz="2000">
                <a:solidFill>
                  <a:srgbClr val="CC6600"/>
                </a:solidFill>
              </a:rPr>
              <a:t>особенности проявления синдрома эмоционального выгорания педагогов . </a:t>
            </a:r>
            <a:endParaRPr lang="ru-RU" sz="2000">
              <a:solidFill>
                <a:srgbClr val="CC6600"/>
              </a:solidFill>
              <a:latin typeface="Bookman Old Style" pitchFamily="18" charset="0"/>
            </a:endParaRPr>
          </a:p>
          <a:p>
            <a:pPr marL="609600" indent="-609600">
              <a:lnSpc>
                <a:spcPct val="80000"/>
              </a:lnSpc>
              <a:buFont typeface="Wingdings" pitchFamily="2" charset="2"/>
              <a:buChar char="q"/>
            </a:pPr>
            <a:r>
              <a:rPr lang="ru-RU" sz="2000">
                <a:solidFill>
                  <a:srgbClr val="CC6600"/>
                </a:solidFill>
                <a:latin typeface="Bookman Old Style" pitchFamily="18" charset="0"/>
              </a:rPr>
              <a:t>Организация работы творческих групп.</a:t>
            </a:r>
          </a:p>
          <a:p>
            <a:pPr marL="609600" indent="-609600">
              <a:lnSpc>
                <a:spcPct val="80000"/>
              </a:lnSpc>
              <a:buFont typeface="Wingdings" pitchFamily="2" charset="2"/>
              <a:buChar char="q"/>
            </a:pPr>
            <a:r>
              <a:rPr lang="ru-RU" sz="2000">
                <a:solidFill>
                  <a:srgbClr val="CC6600"/>
                </a:solidFill>
                <a:latin typeface="Bookman Old Style" pitchFamily="18" charset="0"/>
              </a:rPr>
              <a:t>Гештальт - супервизия</a:t>
            </a:r>
          </a:p>
          <a:p>
            <a:pPr marL="609600" indent="-609600">
              <a:lnSpc>
                <a:spcPct val="80000"/>
              </a:lnSpc>
              <a:buFont typeface="Wingdings" pitchFamily="2" charset="2"/>
              <a:buChar char="q"/>
            </a:pPr>
            <a:r>
              <a:rPr lang="ru-RU" sz="2000">
                <a:solidFill>
                  <a:srgbClr val="CC6600"/>
                </a:solidFill>
                <a:latin typeface="Bookman Old Style" pitchFamily="18" charset="0"/>
              </a:rPr>
              <a:t>Проведение семинаров-тренингов:</a:t>
            </a:r>
          </a:p>
          <a:p>
            <a:pPr marL="990600" lvl="1" indent="-533400">
              <a:lnSpc>
                <a:spcPct val="80000"/>
              </a:lnSpc>
              <a:buFontTx/>
              <a:buNone/>
            </a:pPr>
            <a:r>
              <a:rPr lang="ru-RU" sz="2000">
                <a:solidFill>
                  <a:srgbClr val="CC6600"/>
                </a:solidFill>
                <a:latin typeface="Bookman Old Style" pitchFamily="18" charset="0"/>
              </a:rPr>
              <a:t>-«Коммуникативные игры»</a:t>
            </a:r>
          </a:p>
          <a:p>
            <a:pPr marL="990600" lvl="1" indent="-533400">
              <a:lnSpc>
                <a:spcPct val="80000"/>
              </a:lnSpc>
              <a:buFontTx/>
              <a:buNone/>
            </a:pPr>
            <a:r>
              <a:rPr lang="ru-RU" sz="2000">
                <a:solidFill>
                  <a:srgbClr val="CC6600"/>
                </a:solidFill>
                <a:latin typeface="Bookman Old Style" pitchFamily="18" charset="0"/>
              </a:rPr>
              <a:t>-«Обучение способам саморегуляции»</a:t>
            </a:r>
          </a:p>
          <a:p>
            <a:pPr marL="609600" indent="-609600">
              <a:lnSpc>
                <a:spcPct val="80000"/>
              </a:lnSpc>
              <a:buFontTx/>
              <a:buNone/>
            </a:pPr>
            <a:r>
              <a:rPr lang="ru-RU" sz="2000">
                <a:solidFill>
                  <a:srgbClr val="CC6600"/>
                </a:solidFill>
                <a:latin typeface="Bookman Old Style" pitchFamily="18" charset="0"/>
              </a:rPr>
              <a:t>      -«Профессиональный рост» </a:t>
            </a:r>
          </a:p>
          <a:p>
            <a:pPr marL="609600" indent="-609600">
              <a:lnSpc>
                <a:spcPct val="80000"/>
              </a:lnSpc>
              <a:buFontTx/>
              <a:buNone/>
            </a:pPr>
            <a:endParaRPr lang="ru-RU" sz="2000">
              <a:solidFill>
                <a:srgbClr val="CC6600"/>
              </a:solidFill>
              <a:latin typeface="Bookman Old Styl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200" b="1">
                <a:solidFill>
                  <a:srgbClr val="CC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ookman Old Style" pitchFamily="18" charset="0"/>
              </a:rPr>
              <a:t>Рекомендации педагогам</a:t>
            </a:r>
            <a:br>
              <a:rPr lang="ru-RU" sz="3200" b="1">
                <a:solidFill>
                  <a:srgbClr val="CC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ookman Old Style" pitchFamily="18" charset="0"/>
              </a:rPr>
            </a:br>
            <a:r>
              <a:rPr lang="ru-RU" sz="3200" b="1">
                <a:solidFill>
                  <a:srgbClr val="CC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ookman Old Style" pitchFamily="18" charset="0"/>
              </a:rPr>
              <a:t>для профилактики и устранения "выгорания"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28775"/>
            <a:ext cx="8507413" cy="4824413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  <a:buFont typeface="Wingdings" pitchFamily="2" charset="2"/>
              <a:buChar char="q"/>
            </a:pPr>
            <a:r>
              <a:rPr lang="ru-RU" sz="2800">
                <a:solidFill>
                  <a:schemeClr val="accent2"/>
                </a:solidFill>
                <a:latin typeface="Bookman Old Style" pitchFamily="18" charset="0"/>
              </a:rPr>
              <a:t> Эмоциональное общение. </a:t>
            </a:r>
          </a:p>
          <a:p>
            <a:pPr>
              <a:lnSpc>
                <a:spcPct val="90000"/>
              </a:lnSpc>
              <a:buFont typeface="Wingdings" pitchFamily="2" charset="2"/>
              <a:buChar char="q"/>
            </a:pPr>
            <a:r>
              <a:rPr lang="ru-RU" sz="2800">
                <a:solidFill>
                  <a:schemeClr val="accent2"/>
                </a:solidFill>
                <a:latin typeface="Bookman Old Style" pitchFamily="18" charset="0"/>
              </a:rPr>
              <a:t> Использование "тайм-аутов".</a:t>
            </a:r>
          </a:p>
          <a:p>
            <a:pPr>
              <a:lnSpc>
                <a:spcPct val="90000"/>
              </a:lnSpc>
              <a:buFont typeface="Wingdings" pitchFamily="2" charset="2"/>
              <a:buChar char="q"/>
            </a:pPr>
            <a:r>
              <a:rPr lang="ru-RU" sz="2800">
                <a:solidFill>
                  <a:schemeClr val="accent2"/>
                </a:solidFill>
                <a:latin typeface="Bookman Old Style" pitchFamily="18" charset="0"/>
              </a:rPr>
              <a:t> Овладение умениями и навыками саморегуляции. </a:t>
            </a:r>
          </a:p>
          <a:p>
            <a:pPr>
              <a:lnSpc>
                <a:spcPct val="90000"/>
              </a:lnSpc>
              <a:buFont typeface="Wingdings" pitchFamily="2" charset="2"/>
              <a:buChar char="q"/>
            </a:pPr>
            <a:r>
              <a:rPr lang="ru-RU" sz="2800">
                <a:solidFill>
                  <a:schemeClr val="accent2"/>
                </a:solidFill>
              </a:rPr>
              <a:t> Профессиональное развитие и самосовершенствование. </a:t>
            </a:r>
          </a:p>
          <a:p>
            <a:pPr>
              <a:lnSpc>
                <a:spcPct val="90000"/>
              </a:lnSpc>
              <a:buFont typeface="Wingdings" pitchFamily="2" charset="2"/>
              <a:buChar char="q"/>
            </a:pPr>
            <a:r>
              <a:rPr lang="ru-RU" sz="2800">
                <a:solidFill>
                  <a:schemeClr val="accent2"/>
                </a:solidFill>
              </a:rPr>
              <a:t> Избегание ненужной конкуренции.</a:t>
            </a:r>
            <a:r>
              <a:rPr lang="ru-RU" sz="2800"/>
              <a:t> </a:t>
            </a:r>
            <a:endParaRPr lang="ru-RU" sz="2800">
              <a:solidFill>
                <a:schemeClr val="accent2"/>
              </a:solidFill>
              <a:latin typeface="Bookman Old Style" pitchFamily="18" charset="0"/>
            </a:endParaRPr>
          </a:p>
          <a:p>
            <a:pPr>
              <a:lnSpc>
                <a:spcPct val="90000"/>
              </a:lnSpc>
              <a:buFont typeface="Wingdings" pitchFamily="2" charset="2"/>
              <a:buChar char="q"/>
            </a:pPr>
            <a:r>
              <a:rPr lang="ru-RU" sz="2800">
                <a:solidFill>
                  <a:schemeClr val="accent2"/>
                </a:solidFill>
                <a:latin typeface="Bookman Old Style" pitchFamily="18" charset="0"/>
              </a:rPr>
              <a:t> Определение краткосрочных и долгосрочных      целей. </a:t>
            </a:r>
          </a:p>
          <a:p>
            <a:pPr>
              <a:lnSpc>
                <a:spcPct val="90000"/>
              </a:lnSpc>
              <a:buFont typeface="Wingdings" pitchFamily="2" charset="2"/>
              <a:buChar char="q"/>
            </a:pPr>
            <a:r>
              <a:rPr lang="ru-RU" sz="2800">
                <a:solidFill>
                  <a:schemeClr val="accent2"/>
                </a:solidFill>
                <a:latin typeface="Bookman Old Style" pitchFamily="18" charset="0"/>
              </a:rPr>
              <a:t> Поддержание хорошей спортивной формы. </a:t>
            </a:r>
          </a:p>
          <a:p>
            <a:pPr>
              <a:lnSpc>
                <a:spcPct val="90000"/>
              </a:lnSpc>
              <a:buFont typeface="Wingdings" pitchFamily="2" charset="2"/>
              <a:buChar char="q"/>
            </a:pPr>
            <a:endParaRPr lang="ru-RU" sz="2800">
              <a:solidFill>
                <a:schemeClr val="accent2"/>
              </a:solidFill>
              <a:latin typeface="Bookman Old Styl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b="1">
                <a:solidFill>
                  <a:srgbClr val="CC6600"/>
                </a:solidFill>
              </a:rPr>
              <a:t>Информационные ресурсы</a:t>
            </a:r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>
              <a:lnSpc>
                <a:spcPct val="90000"/>
              </a:lnSpc>
            </a:pPr>
            <a:r>
              <a:rPr lang="ru-RU" sz="2400"/>
              <a:t>Аминов Н. А. Психофизиологические и психологические предпосылки педагогических способностей // Вопросы психологии. – 1988. - № 5.</a:t>
            </a:r>
          </a:p>
          <a:p>
            <a:pPr marL="609600" indent="-609600">
              <a:lnSpc>
                <a:spcPct val="90000"/>
              </a:lnSpc>
            </a:pPr>
            <a:r>
              <a:rPr lang="ru-RU" sz="2400"/>
              <a:t>Бойко В. В. Энергия эмоций в общении: взгляд на себя и на других. - М., 1996.</a:t>
            </a:r>
          </a:p>
          <a:p>
            <a:pPr marL="609600" indent="-609600">
              <a:lnSpc>
                <a:spcPct val="90000"/>
              </a:lnSpc>
            </a:pPr>
            <a:r>
              <a:rPr lang="ru-RU" sz="2400"/>
              <a:t>Водопьянова, Н.Е. Синдром выгорания: диагностика и профилактика / Н.Е. Водопьянова, Е.С. Старченкова. – СПб.: Питер, 2005.</a:t>
            </a:r>
          </a:p>
          <a:p>
            <a:pPr marL="609600" indent="-609600">
              <a:lnSpc>
                <a:spcPct val="90000"/>
              </a:lnSpc>
            </a:pPr>
            <a:r>
              <a:rPr lang="ru-RU" sz="2400"/>
              <a:t> Маслач К. Профессиональное выгорание: как люди справляются. - Режим доступа: </a:t>
            </a:r>
            <a:r>
              <a:rPr lang="en-US" sz="2400"/>
              <a:t>http</a:t>
            </a:r>
            <a:r>
              <a:rPr lang="ru-RU" sz="2400"/>
              <a:t>:/</a:t>
            </a:r>
            <a:r>
              <a:rPr lang="en-US" sz="2400"/>
              <a:t>www</a:t>
            </a:r>
            <a:r>
              <a:rPr lang="ru-RU" sz="2400"/>
              <a:t>.5</a:t>
            </a:r>
            <a:r>
              <a:rPr lang="en-US" sz="2400"/>
              <a:t>ballov</a:t>
            </a:r>
            <a:r>
              <a:rPr lang="ru-RU" sz="2400"/>
              <a:t>.</a:t>
            </a:r>
            <a:r>
              <a:rPr lang="en-US" sz="2400"/>
              <a:t>ru</a:t>
            </a:r>
            <a:r>
              <a:rPr lang="ru-RU" sz="2400"/>
              <a:t>/</a:t>
            </a:r>
            <a:r>
              <a:rPr lang="en-US" sz="2400"/>
              <a:t>referats</a:t>
            </a:r>
            <a:r>
              <a:rPr lang="ru-RU" sz="2400"/>
              <a:t>/</a:t>
            </a:r>
            <a:r>
              <a:rPr lang="en-US" sz="2400"/>
              <a:t>preview</a:t>
            </a:r>
            <a:r>
              <a:rPr lang="ru-RU" sz="2400"/>
              <a:t>/72429/6 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981075"/>
            <a:ext cx="8229600" cy="1079500"/>
          </a:xfrm>
        </p:spPr>
        <p:txBody>
          <a:bodyPr/>
          <a:lstStyle/>
          <a:p>
            <a:r>
              <a:rPr lang="ru-RU" sz="4800" b="1">
                <a:solidFill>
                  <a:srgbClr val="CC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ookman Old Style" pitchFamily="18" charset="0"/>
              </a:rPr>
              <a:t>Благодарю за внимание!</a:t>
            </a:r>
            <a:br>
              <a:rPr lang="ru-RU" sz="4800" b="1">
                <a:solidFill>
                  <a:srgbClr val="CC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ookman Old Style" pitchFamily="18" charset="0"/>
              </a:rPr>
            </a:br>
            <a:endParaRPr lang="ru-RU" sz="4800" b="1">
              <a:solidFill>
                <a:srgbClr val="CC66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Bookman Old Style" pitchFamily="18" charset="0"/>
            </a:endParaRPr>
          </a:p>
        </p:txBody>
      </p:sp>
      <p:pic>
        <p:nvPicPr>
          <p:cNvPr id="41989" name="Picture 5" descr="Картинка 13 из 840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650" y="1989138"/>
            <a:ext cx="7488238" cy="42481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436</Words>
  <Application>Microsoft Office PowerPoint</Application>
  <PresentationFormat>Экран (4:3)</PresentationFormat>
  <Paragraphs>95</Paragraphs>
  <Slides>14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14</vt:i4>
      </vt:variant>
    </vt:vector>
  </HeadingPairs>
  <TitlesOfParts>
    <vt:vector size="17" baseType="lpstr">
      <vt:lpstr>Тема Office</vt:lpstr>
      <vt:lpstr>Microsoft Photo Editor 3.0 Photo</vt:lpstr>
      <vt:lpstr>Bitmap Image</vt:lpstr>
      <vt:lpstr>Психологическая профилактика профессиональной деформации педагога</vt:lpstr>
      <vt:lpstr>Слайд 2</vt:lpstr>
      <vt:lpstr>Стадии профессиональной деформации педагога (К.Маслач)</vt:lpstr>
      <vt:lpstr>Слайд 4</vt:lpstr>
      <vt:lpstr>1.Фаза напряжения</vt:lpstr>
      <vt:lpstr>2. Фаза “резистенции” </vt:lpstr>
      <vt:lpstr>3.Фаза“истощения” </vt:lpstr>
      <vt:lpstr>Группы факторов «эмоционального выгорания»</vt:lpstr>
      <vt:lpstr>Этапы психологической профилактики профессиональной деформации педагогов </vt:lpstr>
      <vt:lpstr>Этапы психологической профилактики профессиональной деформации педагогов</vt:lpstr>
      <vt:lpstr>Этапы психологической профилактики профессиональной деформации педагогов</vt:lpstr>
      <vt:lpstr>Рекомендации педагогам для профилактики и устранения "выгорания"</vt:lpstr>
      <vt:lpstr>Информационные ресурсы</vt:lpstr>
      <vt:lpstr>Благодарю за внимание!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Психологическая профилактика профессиональной деформации педагога</dc:title>
  <dc:creator>Natali</dc:creator>
  <cp:lastModifiedBy>Borisov Y</cp:lastModifiedBy>
  <cp:revision>1</cp:revision>
  <dcterms:created xsi:type="dcterms:W3CDTF">2020-10-25T18:09:55Z</dcterms:created>
  <dcterms:modified xsi:type="dcterms:W3CDTF">2020-10-25T18:16:49Z</dcterms:modified>
</cp:coreProperties>
</file>