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xls" ContentType="application/vnd.ms-exce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</p:sldMasterIdLst>
  <p:notesMasterIdLst>
    <p:notesMasterId r:id="rId122"/>
  </p:notesMasterIdLst>
  <p:sldIdLst>
    <p:sldId id="256" r:id="rId3"/>
    <p:sldId id="565" r:id="rId4"/>
    <p:sldId id="566" r:id="rId5"/>
    <p:sldId id="567" r:id="rId6"/>
    <p:sldId id="568" r:id="rId7"/>
    <p:sldId id="569" r:id="rId8"/>
    <p:sldId id="505" r:id="rId9"/>
    <p:sldId id="502" r:id="rId10"/>
    <p:sldId id="570" r:id="rId11"/>
    <p:sldId id="571" r:id="rId12"/>
    <p:sldId id="572" r:id="rId13"/>
    <p:sldId id="573" r:id="rId14"/>
    <p:sldId id="579" r:id="rId15"/>
    <p:sldId id="574" r:id="rId16"/>
    <p:sldId id="575" r:id="rId17"/>
    <p:sldId id="564" r:id="rId18"/>
    <p:sldId id="581" r:id="rId19"/>
    <p:sldId id="578" r:id="rId20"/>
    <p:sldId id="362" r:id="rId21"/>
    <p:sldId id="366" r:id="rId22"/>
    <p:sldId id="367" r:id="rId23"/>
    <p:sldId id="368" r:id="rId24"/>
    <p:sldId id="503" r:id="rId25"/>
    <p:sldId id="504" r:id="rId26"/>
    <p:sldId id="426" r:id="rId27"/>
    <p:sldId id="425" r:id="rId28"/>
    <p:sldId id="429" r:id="rId29"/>
    <p:sldId id="555" r:id="rId30"/>
    <p:sldId id="375" r:id="rId31"/>
    <p:sldId id="513" r:id="rId32"/>
    <p:sldId id="484" r:id="rId33"/>
    <p:sldId id="385" r:id="rId34"/>
    <p:sldId id="386" r:id="rId35"/>
    <p:sldId id="388" r:id="rId36"/>
    <p:sldId id="378" r:id="rId37"/>
    <p:sldId id="379" r:id="rId38"/>
    <p:sldId id="380" r:id="rId39"/>
    <p:sldId id="381" r:id="rId40"/>
    <p:sldId id="397" r:id="rId41"/>
    <p:sldId id="399" r:id="rId42"/>
    <p:sldId id="423" r:id="rId43"/>
    <p:sldId id="400" r:id="rId44"/>
    <p:sldId id="424" r:id="rId45"/>
    <p:sldId id="401" r:id="rId46"/>
    <p:sldId id="263" r:id="rId47"/>
    <p:sldId id="265" r:id="rId48"/>
    <p:sldId id="580" r:id="rId49"/>
    <p:sldId id="577" r:id="rId50"/>
    <p:sldId id="507" r:id="rId51"/>
    <p:sldId id="270" r:id="rId52"/>
    <p:sldId id="271" r:id="rId53"/>
    <p:sldId id="403" r:id="rId54"/>
    <p:sldId id="553" r:id="rId55"/>
    <p:sldId id="556" r:id="rId56"/>
    <p:sldId id="557" r:id="rId57"/>
    <p:sldId id="558" r:id="rId58"/>
    <p:sldId id="603" r:id="rId59"/>
    <p:sldId id="584" r:id="rId60"/>
    <p:sldId id="585" r:id="rId61"/>
    <p:sldId id="589" r:id="rId62"/>
    <p:sldId id="590" r:id="rId63"/>
    <p:sldId id="604" r:id="rId64"/>
    <p:sldId id="607" r:id="rId65"/>
    <p:sldId id="608" r:id="rId66"/>
    <p:sldId id="609" r:id="rId67"/>
    <p:sldId id="591" r:id="rId68"/>
    <p:sldId id="617" r:id="rId69"/>
    <p:sldId id="616" r:id="rId70"/>
    <p:sldId id="618" r:id="rId71"/>
    <p:sldId id="619" r:id="rId72"/>
    <p:sldId id="620" r:id="rId73"/>
    <p:sldId id="621" r:id="rId74"/>
    <p:sldId id="622" r:id="rId75"/>
    <p:sldId id="623" r:id="rId76"/>
    <p:sldId id="613" r:id="rId77"/>
    <p:sldId id="614" r:id="rId78"/>
    <p:sldId id="615" r:id="rId79"/>
    <p:sldId id="624" r:id="rId80"/>
    <p:sldId id="625" r:id="rId81"/>
    <p:sldId id="587" r:id="rId82"/>
    <p:sldId id="592" r:id="rId83"/>
    <p:sldId id="606" r:id="rId84"/>
    <p:sldId id="599" r:id="rId85"/>
    <p:sldId id="598" r:id="rId86"/>
    <p:sldId id="594" r:id="rId87"/>
    <p:sldId id="595" r:id="rId88"/>
    <p:sldId id="301" r:id="rId89"/>
    <p:sldId id="597" r:id="rId90"/>
    <p:sldId id="611" r:id="rId91"/>
    <p:sldId id="527" r:id="rId92"/>
    <p:sldId id="610" r:id="rId93"/>
    <p:sldId id="533" r:id="rId94"/>
    <p:sldId id="382" r:id="rId95"/>
    <p:sldId id="383" r:id="rId96"/>
    <p:sldId id="384" r:id="rId97"/>
    <p:sldId id="405" r:id="rId98"/>
    <p:sldId id="406" r:id="rId99"/>
    <p:sldId id="407" r:id="rId100"/>
    <p:sldId id="408" r:id="rId101"/>
    <p:sldId id="410" r:id="rId102"/>
    <p:sldId id="508" r:id="rId103"/>
    <p:sldId id="509" r:id="rId104"/>
    <p:sldId id="510" r:id="rId105"/>
    <p:sldId id="511" r:id="rId106"/>
    <p:sldId id="512" r:id="rId107"/>
    <p:sldId id="357" r:id="rId108"/>
    <p:sldId id="563" r:id="rId109"/>
    <p:sldId id="561" r:id="rId110"/>
    <p:sldId id="479" r:id="rId111"/>
    <p:sldId id="356" r:id="rId112"/>
    <p:sldId id="550" r:id="rId113"/>
    <p:sldId id="474" r:id="rId114"/>
    <p:sldId id="475" r:id="rId115"/>
    <p:sldId id="476" r:id="rId116"/>
    <p:sldId id="486" r:id="rId117"/>
    <p:sldId id="437" r:id="rId118"/>
    <p:sldId id="489" r:id="rId119"/>
    <p:sldId id="291" r:id="rId120"/>
    <p:sldId id="491" r:id="rId1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552" autoAdjust="0"/>
  </p:normalViewPr>
  <p:slideViewPr>
    <p:cSldViewPr>
      <p:cViewPr varScale="1">
        <p:scale>
          <a:sx n="51" d="100"/>
          <a:sy n="51" d="100"/>
        </p:scale>
        <p:origin x="-1229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12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16" Type="http://schemas.openxmlformats.org/officeDocument/2006/relationships/slide" Target="slides/slide114.xml"/><Relationship Id="rId124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11" Type="http://schemas.openxmlformats.org/officeDocument/2006/relationships/slide" Target="slides/slide10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898CF-1F44-4F70-8574-C81B572505F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67CD4F20-01A9-45A1-8861-BC21600540BA}">
      <dgm:prSet custT="1"/>
      <dgm:spPr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dgm:spPr>
      <dgm:t>
        <a:bodyPr lIns="3600"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Что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объединяет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разные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 народы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7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674569D6-5D69-4CE2-9118-D540033B9CD7}" type="parTrans" cxnId="{ED263378-7BFC-444C-86E1-AE8E1CEC1C59}">
      <dgm:prSet/>
      <dgm:spPr/>
      <dgm:t>
        <a:bodyPr/>
        <a:lstStyle/>
        <a:p>
          <a:endParaRPr lang="ru-RU"/>
        </a:p>
      </dgm:t>
    </dgm:pt>
    <dgm:pt modelId="{F56DECD5-7AA6-4394-A879-CCCA0CD0B63D}" type="sibTrans" cxnId="{ED263378-7BFC-444C-86E1-AE8E1CEC1C59}">
      <dgm:prSet/>
      <dgm:spPr/>
      <dgm:t>
        <a:bodyPr/>
        <a:lstStyle/>
        <a:p>
          <a:endParaRPr lang="ru-RU"/>
        </a:p>
      </dgm:t>
    </dgm:pt>
    <dgm:pt modelId="{877E1879-BD6D-407E-ADC0-0F8EA8D454A8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Милосердие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и доброта</a:t>
          </a:r>
        </a:p>
      </dgm:t>
    </dgm:pt>
    <dgm:pt modelId="{B9E8279F-EF29-4C81-BB05-CD29D22CE29C}" type="parTrans" cxnId="{2A86992B-D581-4B31-976E-F92D203476AD}">
      <dgm:prSet/>
      <dgm:spPr/>
      <dgm:t>
        <a:bodyPr/>
        <a:lstStyle/>
        <a:p>
          <a:endParaRPr lang="ru-RU"/>
        </a:p>
      </dgm:t>
    </dgm:pt>
    <dgm:pt modelId="{4ED1E267-B01F-4680-9786-986EA24BB505}" type="sibTrans" cxnId="{2A86992B-D581-4B31-976E-F92D203476AD}">
      <dgm:prSet/>
      <dgm:spPr/>
      <dgm:t>
        <a:bodyPr/>
        <a:lstStyle/>
        <a:p>
          <a:endParaRPr lang="ru-RU"/>
        </a:p>
      </dgm:t>
    </dgm:pt>
    <dgm:pt modelId="{62632867-3DB2-4880-AC67-9CA503CB5A7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Уважение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 к родителям</a:t>
          </a:r>
        </a:p>
      </dgm:t>
    </dgm:pt>
    <dgm:pt modelId="{68D98838-A4CE-4D3D-973B-5BC91CA50961}" type="parTrans" cxnId="{A11DCBA1-276C-4CC1-B1D8-C34079D6008F}">
      <dgm:prSet/>
      <dgm:spPr/>
      <dgm:t>
        <a:bodyPr/>
        <a:lstStyle/>
        <a:p>
          <a:endParaRPr lang="ru-RU"/>
        </a:p>
      </dgm:t>
    </dgm:pt>
    <dgm:pt modelId="{00AE815B-2878-412D-A789-B9182BF78537}" type="sibTrans" cxnId="{A11DCBA1-276C-4CC1-B1D8-C34079D6008F}">
      <dgm:prSet/>
      <dgm:spPr/>
      <dgm:t>
        <a:bodyPr/>
        <a:lstStyle/>
        <a:p>
          <a:endParaRPr lang="ru-RU"/>
        </a:p>
      </dgm:t>
    </dgm:pt>
    <dgm:pt modelId="{EA91EA96-C411-4A1C-AF9E-6CA01666C3C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Щедрость</a:t>
          </a:r>
        </a:p>
      </dgm:t>
    </dgm:pt>
    <dgm:pt modelId="{16D2F86E-A8C0-45A8-90EC-9D33CD2B6DA1}" type="parTrans" cxnId="{9DE31EB8-BB75-4530-B285-5F225B2374B4}">
      <dgm:prSet/>
      <dgm:spPr/>
      <dgm:t>
        <a:bodyPr/>
        <a:lstStyle/>
        <a:p>
          <a:endParaRPr lang="ru-RU"/>
        </a:p>
      </dgm:t>
    </dgm:pt>
    <dgm:pt modelId="{ED42BE6A-6FC3-4FC8-8E91-05265B46B203}" type="sibTrans" cxnId="{9DE31EB8-BB75-4530-B285-5F225B2374B4}">
      <dgm:prSet/>
      <dgm:spPr/>
      <dgm:t>
        <a:bodyPr/>
        <a:lstStyle/>
        <a:p>
          <a:endParaRPr lang="ru-RU"/>
        </a:p>
      </dgm:t>
    </dgm:pt>
    <dgm:pt modelId="{869664AF-841B-4C69-A7AF-DDC244FFD4C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Любовь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и верность</a:t>
          </a:r>
        </a:p>
      </dgm:t>
    </dgm:pt>
    <dgm:pt modelId="{95AFA43C-6711-4BAA-903E-86D07DC6A69A}" type="parTrans" cxnId="{2E438B89-53F5-4914-8A07-51F6958417DE}">
      <dgm:prSet/>
      <dgm:spPr/>
      <dgm:t>
        <a:bodyPr/>
        <a:lstStyle/>
        <a:p>
          <a:endParaRPr lang="ru-RU"/>
        </a:p>
      </dgm:t>
    </dgm:pt>
    <dgm:pt modelId="{16A24CC4-FD39-4B99-ADF4-A4A31BDD635A}" type="sibTrans" cxnId="{2E438B89-53F5-4914-8A07-51F6958417DE}">
      <dgm:prSet/>
      <dgm:spPr/>
      <dgm:t>
        <a:bodyPr/>
        <a:lstStyle/>
        <a:p>
          <a:endParaRPr lang="ru-RU"/>
        </a:p>
      </dgm:t>
    </dgm:pt>
    <dgm:pt modelId="{2031FDDE-0C26-4C35-A385-80E19B13BBD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Терпение и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умение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 прощать</a:t>
          </a:r>
        </a:p>
      </dgm:t>
    </dgm:pt>
    <dgm:pt modelId="{BB16A751-AEF5-4435-84C2-10038C168A12}" type="parTrans" cxnId="{8901BD79-E821-4CB7-AB83-A3D1FBD31962}">
      <dgm:prSet/>
      <dgm:spPr/>
      <dgm:t>
        <a:bodyPr/>
        <a:lstStyle/>
        <a:p>
          <a:endParaRPr lang="ru-RU"/>
        </a:p>
      </dgm:t>
    </dgm:pt>
    <dgm:pt modelId="{0D153FA0-5D98-4637-BB53-F455CCB89E23}" type="sibTrans" cxnId="{8901BD79-E821-4CB7-AB83-A3D1FBD31962}">
      <dgm:prSet/>
      <dgm:spPr/>
      <dgm:t>
        <a:bodyPr/>
        <a:lstStyle/>
        <a:p>
          <a:endParaRPr lang="ru-RU"/>
        </a:p>
      </dgm:t>
    </dgm:pt>
    <dgm:pt modelId="{7F49E5A9-E519-494B-8CD8-5E756FB70AEC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Честность</a:t>
          </a:r>
        </a:p>
      </dgm:t>
    </dgm:pt>
    <dgm:pt modelId="{CB857963-4576-413B-9E7D-520BFAC60472}" type="parTrans" cxnId="{0D405C7F-E1BE-4255-BE85-479060F6ECB1}">
      <dgm:prSet/>
      <dgm:spPr/>
      <dgm:t>
        <a:bodyPr/>
        <a:lstStyle/>
        <a:p>
          <a:endParaRPr lang="ru-RU"/>
        </a:p>
      </dgm:t>
    </dgm:pt>
    <dgm:pt modelId="{07D79027-EA64-4772-A516-03F5B8372A80}" type="sibTrans" cxnId="{0D405C7F-E1BE-4255-BE85-479060F6ECB1}">
      <dgm:prSet/>
      <dgm:spPr/>
      <dgm:t>
        <a:bodyPr/>
        <a:lstStyle/>
        <a:p>
          <a:endParaRPr lang="ru-RU"/>
        </a:p>
      </dgm:t>
    </dgm:pt>
    <dgm:pt modelId="{9BCA97BA-6F85-4CB7-8647-40EE249B49EE}" type="pres">
      <dgm:prSet presAssocID="{162898CF-1F44-4F70-8574-C81B572505F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58F2EF6-CD07-4366-B414-1028A0B700BA}" type="pres">
      <dgm:prSet presAssocID="{67CD4F20-01A9-45A1-8861-BC21600540BA}" presName="hierRoot1" presStyleCnt="0">
        <dgm:presLayoutVars>
          <dgm:hierBranch/>
        </dgm:presLayoutVars>
      </dgm:prSet>
      <dgm:spPr/>
    </dgm:pt>
    <dgm:pt modelId="{90B5AF78-F8BC-4121-BC73-562D6C751EF0}" type="pres">
      <dgm:prSet presAssocID="{67CD4F20-01A9-45A1-8861-BC21600540BA}" presName="rootComposite1" presStyleCnt="0"/>
      <dgm:spPr/>
    </dgm:pt>
    <dgm:pt modelId="{987C1851-B59E-4820-87C6-52294F34113F}" type="pres">
      <dgm:prSet presAssocID="{67CD4F20-01A9-45A1-8861-BC21600540BA}" presName="rootText1" presStyleLbl="node0" presStyleIdx="0" presStyleCnt="1" custLinFactNeighborX="493" custLinFactNeighborY="-429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98239D4-871C-4E3A-BBED-851BDA0BEC08}" type="pres">
      <dgm:prSet presAssocID="{67CD4F20-01A9-45A1-8861-BC21600540BA}" presName="rootConnector1" presStyleLbl="node1" presStyleIdx="0" presStyleCnt="0"/>
      <dgm:spPr/>
      <dgm:t>
        <a:bodyPr/>
        <a:lstStyle/>
        <a:p>
          <a:endParaRPr lang="ru-RU"/>
        </a:p>
      </dgm:t>
    </dgm:pt>
    <dgm:pt modelId="{33B13B53-654B-48F7-A8CA-95D1271DB1BC}" type="pres">
      <dgm:prSet presAssocID="{67CD4F20-01A9-45A1-8861-BC21600540BA}" presName="hierChild2" presStyleCnt="0"/>
      <dgm:spPr/>
    </dgm:pt>
    <dgm:pt modelId="{66D489A2-11DE-4125-BD8A-A4DFBD6CB866}" type="pres">
      <dgm:prSet presAssocID="{B9E8279F-EF29-4C81-BB05-CD29D22CE29C}" presName="Name35" presStyleLbl="parChTrans1D2" presStyleIdx="0" presStyleCnt="6"/>
      <dgm:spPr/>
      <dgm:t>
        <a:bodyPr/>
        <a:lstStyle/>
        <a:p>
          <a:endParaRPr lang="ru-RU"/>
        </a:p>
      </dgm:t>
    </dgm:pt>
    <dgm:pt modelId="{760CBE4A-5BD8-49EA-BB59-B4AE31A25A7F}" type="pres">
      <dgm:prSet presAssocID="{877E1879-BD6D-407E-ADC0-0F8EA8D454A8}" presName="hierRoot2" presStyleCnt="0">
        <dgm:presLayoutVars>
          <dgm:hierBranch/>
        </dgm:presLayoutVars>
      </dgm:prSet>
      <dgm:spPr/>
    </dgm:pt>
    <dgm:pt modelId="{2C25C36D-5515-4CB1-872F-B06EF6EF628A}" type="pres">
      <dgm:prSet presAssocID="{877E1879-BD6D-407E-ADC0-0F8EA8D454A8}" presName="rootComposite" presStyleCnt="0"/>
      <dgm:spPr/>
    </dgm:pt>
    <dgm:pt modelId="{6424D7FC-795F-429D-A939-875E3F1F6CDA}" type="pres">
      <dgm:prSet presAssocID="{877E1879-BD6D-407E-ADC0-0F8EA8D454A8}" presName="rootText" presStyleLbl="node2" presStyleIdx="0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665BE54-4964-4656-A284-C95A5D42566A}" type="pres">
      <dgm:prSet presAssocID="{877E1879-BD6D-407E-ADC0-0F8EA8D454A8}" presName="rootConnector" presStyleLbl="node2" presStyleIdx="0" presStyleCnt="6"/>
      <dgm:spPr/>
      <dgm:t>
        <a:bodyPr/>
        <a:lstStyle/>
        <a:p>
          <a:endParaRPr lang="ru-RU"/>
        </a:p>
      </dgm:t>
    </dgm:pt>
    <dgm:pt modelId="{524EF6EB-0AE0-4200-8175-909437921B3E}" type="pres">
      <dgm:prSet presAssocID="{877E1879-BD6D-407E-ADC0-0F8EA8D454A8}" presName="hierChild4" presStyleCnt="0"/>
      <dgm:spPr/>
    </dgm:pt>
    <dgm:pt modelId="{33619E89-FD96-4B04-8F8E-B37E62E31337}" type="pres">
      <dgm:prSet presAssocID="{877E1879-BD6D-407E-ADC0-0F8EA8D454A8}" presName="hierChild5" presStyleCnt="0"/>
      <dgm:spPr/>
    </dgm:pt>
    <dgm:pt modelId="{4C9151E9-8D0B-4FBA-B7F9-C6F4852BC4A3}" type="pres">
      <dgm:prSet presAssocID="{68D98838-A4CE-4D3D-973B-5BC91CA50961}" presName="Name35" presStyleLbl="parChTrans1D2" presStyleIdx="1" presStyleCnt="6"/>
      <dgm:spPr/>
      <dgm:t>
        <a:bodyPr/>
        <a:lstStyle/>
        <a:p>
          <a:endParaRPr lang="ru-RU"/>
        </a:p>
      </dgm:t>
    </dgm:pt>
    <dgm:pt modelId="{31425493-E314-41B8-8B77-CB4C76CEFF37}" type="pres">
      <dgm:prSet presAssocID="{62632867-3DB2-4880-AC67-9CA503CB5A72}" presName="hierRoot2" presStyleCnt="0">
        <dgm:presLayoutVars>
          <dgm:hierBranch/>
        </dgm:presLayoutVars>
      </dgm:prSet>
      <dgm:spPr/>
    </dgm:pt>
    <dgm:pt modelId="{151B4811-FFB4-4FF0-AA4B-74B4EBE3A91F}" type="pres">
      <dgm:prSet presAssocID="{62632867-3DB2-4880-AC67-9CA503CB5A72}" presName="rootComposite" presStyleCnt="0"/>
      <dgm:spPr/>
    </dgm:pt>
    <dgm:pt modelId="{61C48DD3-4CE1-4DD2-96A7-215B2E8FAB06}" type="pres">
      <dgm:prSet presAssocID="{62632867-3DB2-4880-AC67-9CA503CB5A72}" presName="rootText" presStyleLbl="node2" presStyleIdx="1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562068-1E50-46C3-AB1D-0231E85DE08A}" type="pres">
      <dgm:prSet presAssocID="{62632867-3DB2-4880-AC67-9CA503CB5A72}" presName="rootConnector" presStyleLbl="node2" presStyleIdx="1" presStyleCnt="6"/>
      <dgm:spPr/>
      <dgm:t>
        <a:bodyPr/>
        <a:lstStyle/>
        <a:p>
          <a:endParaRPr lang="ru-RU"/>
        </a:p>
      </dgm:t>
    </dgm:pt>
    <dgm:pt modelId="{945E9068-862A-4D87-9809-71BF984AFBEA}" type="pres">
      <dgm:prSet presAssocID="{62632867-3DB2-4880-AC67-9CA503CB5A72}" presName="hierChild4" presStyleCnt="0"/>
      <dgm:spPr/>
    </dgm:pt>
    <dgm:pt modelId="{76721A92-BE87-4B14-8449-3C0E588414D4}" type="pres">
      <dgm:prSet presAssocID="{62632867-3DB2-4880-AC67-9CA503CB5A72}" presName="hierChild5" presStyleCnt="0"/>
      <dgm:spPr/>
    </dgm:pt>
    <dgm:pt modelId="{ADE7365B-76B0-4C87-A8A4-4767A5C496BB}" type="pres">
      <dgm:prSet presAssocID="{16D2F86E-A8C0-45A8-90EC-9D33CD2B6DA1}" presName="Name35" presStyleLbl="parChTrans1D2" presStyleIdx="2" presStyleCnt="6"/>
      <dgm:spPr/>
      <dgm:t>
        <a:bodyPr/>
        <a:lstStyle/>
        <a:p>
          <a:endParaRPr lang="ru-RU"/>
        </a:p>
      </dgm:t>
    </dgm:pt>
    <dgm:pt modelId="{C9A020BC-0635-4F4F-A492-738909F6C15F}" type="pres">
      <dgm:prSet presAssocID="{EA91EA96-C411-4A1C-AF9E-6CA01666C3CE}" presName="hierRoot2" presStyleCnt="0">
        <dgm:presLayoutVars>
          <dgm:hierBranch/>
        </dgm:presLayoutVars>
      </dgm:prSet>
      <dgm:spPr/>
    </dgm:pt>
    <dgm:pt modelId="{0D00D4D8-3CDF-4221-B9FF-8384A53D44BB}" type="pres">
      <dgm:prSet presAssocID="{EA91EA96-C411-4A1C-AF9E-6CA01666C3CE}" presName="rootComposite" presStyleCnt="0"/>
      <dgm:spPr/>
    </dgm:pt>
    <dgm:pt modelId="{1180C146-8881-4AC4-AA14-EA5B2F08D903}" type="pres">
      <dgm:prSet presAssocID="{EA91EA96-C411-4A1C-AF9E-6CA01666C3CE}" presName="rootText" presStyleLbl="node2" presStyleIdx="2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89E0AB2-54E7-4D32-A906-881D4B60FDCE}" type="pres">
      <dgm:prSet presAssocID="{EA91EA96-C411-4A1C-AF9E-6CA01666C3CE}" presName="rootConnector" presStyleLbl="node2" presStyleIdx="2" presStyleCnt="6"/>
      <dgm:spPr/>
      <dgm:t>
        <a:bodyPr/>
        <a:lstStyle/>
        <a:p>
          <a:endParaRPr lang="ru-RU"/>
        </a:p>
      </dgm:t>
    </dgm:pt>
    <dgm:pt modelId="{88206C70-9787-47CD-9EF1-73536F012F1C}" type="pres">
      <dgm:prSet presAssocID="{EA91EA96-C411-4A1C-AF9E-6CA01666C3CE}" presName="hierChild4" presStyleCnt="0"/>
      <dgm:spPr/>
    </dgm:pt>
    <dgm:pt modelId="{BA04715B-DC3D-4033-A0D6-0EF1E328D365}" type="pres">
      <dgm:prSet presAssocID="{EA91EA96-C411-4A1C-AF9E-6CA01666C3CE}" presName="hierChild5" presStyleCnt="0"/>
      <dgm:spPr/>
    </dgm:pt>
    <dgm:pt modelId="{9CEB50CF-8349-4F96-A9DF-C97257714FDD}" type="pres">
      <dgm:prSet presAssocID="{95AFA43C-6711-4BAA-903E-86D07DC6A69A}" presName="Name35" presStyleLbl="parChTrans1D2" presStyleIdx="3" presStyleCnt="6"/>
      <dgm:spPr/>
      <dgm:t>
        <a:bodyPr/>
        <a:lstStyle/>
        <a:p>
          <a:endParaRPr lang="ru-RU"/>
        </a:p>
      </dgm:t>
    </dgm:pt>
    <dgm:pt modelId="{D673550B-8134-48D1-8291-B72E5B7C3D40}" type="pres">
      <dgm:prSet presAssocID="{869664AF-841B-4C69-A7AF-DDC244FFD4C4}" presName="hierRoot2" presStyleCnt="0">
        <dgm:presLayoutVars>
          <dgm:hierBranch/>
        </dgm:presLayoutVars>
      </dgm:prSet>
      <dgm:spPr/>
    </dgm:pt>
    <dgm:pt modelId="{B9A1F096-F2AD-41A4-B397-0A94911BF32A}" type="pres">
      <dgm:prSet presAssocID="{869664AF-841B-4C69-A7AF-DDC244FFD4C4}" presName="rootComposite" presStyleCnt="0"/>
      <dgm:spPr/>
    </dgm:pt>
    <dgm:pt modelId="{ED4A3DF9-489D-4F0C-AAD3-ADF8DC9A6057}" type="pres">
      <dgm:prSet presAssocID="{869664AF-841B-4C69-A7AF-DDC244FFD4C4}" presName="rootText" presStyleLbl="node2" presStyleIdx="3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6B17544-3E60-453D-B9F8-8710C4D566DE}" type="pres">
      <dgm:prSet presAssocID="{869664AF-841B-4C69-A7AF-DDC244FFD4C4}" presName="rootConnector" presStyleLbl="node2" presStyleIdx="3" presStyleCnt="6"/>
      <dgm:spPr/>
      <dgm:t>
        <a:bodyPr/>
        <a:lstStyle/>
        <a:p>
          <a:endParaRPr lang="ru-RU"/>
        </a:p>
      </dgm:t>
    </dgm:pt>
    <dgm:pt modelId="{91D3AD0B-1406-41FC-85B3-3723F299C108}" type="pres">
      <dgm:prSet presAssocID="{869664AF-841B-4C69-A7AF-DDC244FFD4C4}" presName="hierChild4" presStyleCnt="0"/>
      <dgm:spPr/>
    </dgm:pt>
    <dgm:pt modelId="{DE6C2735-B3E3-4638-A755-97AC5DB565A2}" type="pres">
      <dgm:prSet presAssocID="{869664AF-841B-4C69-A7AF-DDC244FFD4C4}" presName="hierChild5" presStyleCnt="0"/>
      <dgm:spPr/>
    </dgm:pt>
    <dgm:pt modelId="{760C4A5E-7BDA-4A2F-AB68-17D6FEB2B6CE}" type="pres">
      <dgm:prSet presAssocID="{BB16A751-AEF5-4435-84C2-10038C168A12}" presName="Name35" presStyleLbl="parChTrans1D2" presStyleIdx="4" presStyleCnt="6"/>
      <dgm:spPr/>
      <dgm:t>
        <a:bodyPr/>
        <a:lstStyle/>
        <a:p>
          <a:endParaRPr lang="ru-RU"/>
        </a:p>
      </dgm:t>
    </dgm:pt>
    <dgm:pt modelId="{8C204776-9932-4B1B-A7F4-B3004A8834A1}" type="pres">
      <dgm:prSet presAssocID="{2031FDDE-0C26-4C35-A385-80E19B13BBD5}" presName="hierRoot2" presStyleCnt="0">
        <dgm:presLayoutVars>
          <dgm:hierBranch/>
        </dgm:presLayoutVars>
      </dgm:prSet>
      <dgm:spPr/>
    </dgm:pt>
    <dgm:pt modelId="{148D32C3-5C27-485E-AF6D-18A78BC838CB}" type="pres">
      <dgm:prSet presAssocID="{2031FDDE-0C26-4C35-A385-80E19B13BBD5}" presName="rootComposite" presStyleCnt="0"/>
      <dgm:spPr/>
    </dgm:pt>
    <dgm:pt modelId="{0CBFC497-A380-4D03-90CE-353B87EF4741}" type="pres">
      <dgm:prSet presAssocID="{2031FDDE-0C26-4C35-A385-80E19B13BBD5}" presName="rootText" presStyleLbl="node2" presStyleIdx="4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A33A3C4-E97B-4945-8279-DAF4DDF3BC3F}" type="pres">
      <dgm:prSet presAssocID="{2031FDDE-0C26-4C35-A385-80E19B13BBD5}" presName="rootConnector" presStyleLbl="node2" presStyleIdx="4" presStyleCnt="6"/>
      <dgm:spPr/>
      <dgm:t>
        <a:bodyPr/>
        <a:lstStyle/>
        <a:p>
          <a:endParaRPr lang="ru-RU"/>
        </a:p>
      </dgm:t>
    </dgm:pt>
    <dgm:pt modelId="{6251DC60-E9E2-4734-B29C-BAC232CF455A}" type="pres">
      <dgm:prSet presAssocID="{2031FDDE-0C26-4C35-A385-80E19B13BBD5}" presName="hierChild4" presStyleCnt="0"/>
      <dgm:spPr/>
    </dgm:pt>
    <dgm:pt modelId="{926B353D-19D8-4633-BB6C-8106A53C4070}" type="pres">
      <dgm:prSet presAssocID="{2031FDDE-0C26-4C35-A385-80E19B13BBD5}" presName="hierChild5" presStyleCnt="0"/>
      <dgm:spPr/>
    </dgm:pt>
    <dgm:pt modelId="{DBD8080D-0D74-432E-A4FC-CD97E2939D5F}" type="pres">
      <dgm:prSet presAssocID="{CB857963-4576-413B-9E7D-520BFAC60472}" presName="Name35" presStyleLbl="parChTrans1D2" presStyleIdx="5" presStyleCnt="6"/>
      <dgm:spPr/>
      <dgm:t>
        <a:bodyPr/>
        <a:lstStyle/>
        <a:p>
          <a:endParaRPr lang="ru-RU"/>
        </a:p>
      </dgm:t>
    </dgm:pt>
    <dgm:pt modelId="{C887ECA4-1C18-4935-B33F-E063AE751BF6}" type="pres">
      <dgm:prSet presAssocID="{7F49E5A9-E519-494B-8CD8-5E756FB70AEC}" presName="hierRoot2" presStyleCnt="0">
        <dgm:presLayoutVars>
          <dgm:hierBranch/>
        </dgm:presLayoutVars>
      </dgm:prSet>
      <dgm:spPr/>
    </dgm:pt>
    <dgm:pt modelId="{837C2044-FD70-483A-BF9F-F0273D2D09EA}" type="pres">
      <dgm:prSet presAssocID="{7F49E5A9-E519-494B-8CD8-5E756FB70AEC}" presName="rootComposite" presStyleCnt="0"/>
      <dgm:spPr/>
    </dgm:pt>
    <dgm:pt modelId="{B4E4E8B2-B65C-4DF4-9B1E-39B4ACD5BB8A}" type="pres">
      <dgm:prSet presAssocID="{7F49E5A9-E519-494B-8CD8-5E756FB70AEC}" presName="rootText" presStyleLbl="node2" presStyleIdx="5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34F8BF7-CE77-4822-B393-1FE816FFBC02}" type="pres">
      <dgm:prSet presAssocID="{7F49E5A9-E519-494B-8CD8-5E756FB70AEC}" presName="rootConnector" presStyleLbl="node2" presStyleIdx="5" presStyleCnt="6"/>
      <dgm:spPr/>
      <dgm:t>
        <a:bodyPr/>
        <a:lstStyle/>
        <a:p>
          <a:endParaRPr lang="ru-RU"/>
        </a:p>
      </dgm:t>
    </dgm:pt>
    <dgm:pt modelId="{7976AF33-5A4A-4CCB-99CA-85FE34EBC0FC}" type="pres">
      <dgm:prSet presAssocID="{7F49E5A9-E519-494B-8CD8-5E756FB70AEC}" presName="hierChild4" presStyleCnt="0"/>
      <dgm:spPr/>
    </dgm:pt>
    <dgm:pt modelId="{57BDB5DB-D951-44BE-BAE3-EFB26EA2A43F}" type="pres">
      <dgm:prSet presAssocID="{7F49E5A9-E519-494B-8CD8-5E756FB70AEC}" presName="hierChild5" presStyleCnt="0"/>
      <dgm:spPr/>
    </dgm:pt>
    <dgm:pt modelId="{6A0529F5-FC37-4875-9F95-B71436B3A2DA}" type="pres">
      <dgm:prSet presAssocID="{67CD4F20-01A9-45A1-8861-BC21600540BA}" presName="hierChild3" presStyleCnt="0"/>
      <dgm:spPr/>
    </dgm:pt>
  </dgm:ptLst>
  <dgm:cxnLst>
    <dgm:cxn modelId="{9DE31EB8-BB75-4530-B285-5F225B2374B4}" srcId="{67CD4F20-01A9-45A1-8861-BC21600540BA}" destId="{EA91EA96-C411-4A1C-AF9E-6CA01666C3CE}" srcOrd="2" destOrd="0" parTransId="{16D2F86E-A8C0-45A8-90EC-9D33CD2B6DA1}" sibTransId="{ED42BE6A-6FC3-4FC8-8E91-05265B46B203}"/>
    <dgm:cxn modelId="{A1ECBE72-4233-485A-B53A-3B02ECD1882F}" type="presOf" srcId="{877E1879-BD6D-407E-ADC0-0F8EA8D454A8}" destId="{B665BE54-4964-4656-A284-C95A5D42566A}" srcOrd="1" destOrd="0" presId="urn:microsoft.com/office/officeart/2005/8/layout/orgChart1"/>
    <dgm:cxn modelId="{78CDFC4B-3F0B-4D16-A567-4C086F8D069C}" type="presOf" srcId="{EA91EA96-C411-4A1C-AF9E-6CA01666C3CE}" destId="{D89E0AB2-54E7-4D32-A906-881D4B60FDCE}" srcOrd="1" destOrd="0" presId="urn:microsoft.com/office/officeart/2005/8/layout/orgChart1"/>
    <dgm:cxn modelId="{8AF5512E-D429-47A7-97AF-A0587537B183}" type="presOf" srcId="{2031FDDE-0C26-4C35-A385-80E19B13BBD5}" destId="{0CBFC497-A380-4D03-90CE-353B87EF4741}" srcOrd="0" destOrd="0" presId="urn:microsoft.com/office/officeart/2005/8/layout/orgChart1"/>
    <dgm:cxn modelId="{2E438B89-53F5-4914-8A07-51F6958417DE}" srcId="{67CD4F20-01A9-45A1-8861-BC21600540BA}" destId="{869664AF-841B-4C69-A7AF-DDC244FFD4C4}" srcOrd="3" destOrd="0" parTransId="{95AFA43C-6711-4BAA-903E-86D07DC6A69A}" sibTransId="{16A24CC4-FD39-4B99-ADF4-A4A31BDD635A}"/>
    <dgm:cxn modelId="{B62544A1-9A3D-4D36-BB7C-86FA801CBD82}" type="presOf" srcId="{67CD4F20-01A9-45A1-8861-BC21600540BA}" destId="{987C1851-B59E-4820-87C6-52294F34113F}" srcOrd="0" destOrd="0" presId="urn:microsoft.com/office/officeart/2005/8/layout/orgChart1"/>
    <dgm:cxn modelId="{2E204FF8-1781-4705-BC85-F1E380EDD6D3}" type="presOf" srcId="{7F49E5A9-E519-494B-8CD8-5E756FB70AEC}" destId="{B4E4E8B2-B65C-4DF4-9B1E-39B4ACD5BB8A}" srcOrd="0" destOrd="0" presId="urn:microsoft.com/office/officeart/2005/8/layout/orgChart1"/>
    <dgm:cxn modelId="{2A86992B-D581-4B31-976E-F92D203476AD}" srcId="{67CD4F20-01A9-45A1-8861-BC21600540BA}" destId="{877E1879-BD6D-407E-ADC0-0F8EA8D454A8}" srcOrd="0" destOrd="0" parTransId="{B9E8279F-EF29-4C81-BB05-CD29D22CE29C}" sibTransId="{4ED1E267-B01F-4680-9786-986EA24BB505}"/>
    <dgm:cxn modelId="{0DF4230C-CAE6-441E-9AB9-B12108515646}" type="presOf" srcId="{68D98838-A4CE-4D3D-973B-5BC91CA50961}" destId="{4C9151E9-8D0B-4FBA-B7F9-C6F4852BC4A3}" srcOrd="0" destOrd="0" presId="urn:microsoft.com/office/officeart/2005/8/layout/orgChart1"/>
    <dgm:cxn modelId="{8901BD79-E821-4CB7-AB83-A3D1FBD31962}" srcId="{67CD4F20-01A9-45A1-8861-BC21600540BA}" destId="{2031FDDE-0C26-4C35-A385-80E19B13BBD5}" srcOrd="4" destOrd="0" parTransId="{BB16A751-AEF5-4435-84C2-10038C168A12}" sibTransId="{0D153FA0-5D98-4637-BB53-F455CCB89E23}"/>
    <dgm:cxn modelId="{BDF0A0CD-A0DD-43AC-9F10-C4D45E65EF00}" type="presOf" srcId="{95AFA43C-6711-4BAA-903E-86D07DC6A69A}" destId="{9CEB50CF-8349-4F96-A9DF-C97257714FDD}" srcOrd="0" destOrd="0" presId="urn:microsoft.com/office/officeart/2005/8/layout/orgChart1"/>
    <dgm:cxn modelId="{2B97D761-C5F6-4A27-9ACC-47EE030F3B5F}" type="presOf" srcId="{BB16A751-AEF5-4435-84C2-10038C168A12}" destId="{760C4A5E-7BDA-4A2F-AB68-17D6FEB2B6CE}" srcOrd="0" destOrd="0" presId="urn:microsoft.com/office/officeart/2005/8/layout/orgChart1"/>
    <dgm:cxn modelId="{71B93B41-F132-4105-86BE-F7F1685FACA0}" type="presOf" srcId="{869664AF-841B-4C69-A7AF-DDC244FFD4C4}" destId="{ED4A3DF9-489D-4F0C-AAD3-ADF8DC9A6057}" srcOrd="0" destOrd="0" presId="urn:microsoft.com/office/officeart/2005/8/layout/orgChart1"/>
    <dgm:cxn modelId="{869474EB-391C-4B03-BD41-A6BD4EF699E2}" type="presOf" srcId="{2031FDDE-0C26-4C35-A385-80E19B13BBD5}" destId="{3A33A3C4-E97B-4945-8279-DAF4DDF3BC3F}" srcOrd="1" destOrd="0" presId="urn:microsoft.com/office/officeart/2005/8/layout/orgChart1"/>
    <dgm:cxn modelId="{ED263378-7BFC-444C-86E1-AE8E1CEC1C59}" srcId="{162898CF-1F44-4F70-8574-C81B572505F2}" destId="{67CD4F20-01A9-45A1-8861-BC21600540BA}" srcOrd="0" destOrd="0" parTransId="{674569D6-5D69-4CE2-9118-D540033B9CD7}" sibTransId="{F56DECD5-7AA6-4394-A879-CCCA0CD0B63D}"/>
    <dgm:cxn modelId="{002913C8-D9CD-40AB-96C8-014D994F38AC}" type="presOf" srcId="{B9E8279F-EF29-4C81-BB05-CD29D22CE29C}" destId="{66D489A2-11DE-4125-BD8A-A4DFBD6CB866}" srcOrd="0" destOrd="0" presId="urn:microsoft.com/office/officeart/2005/8/layout/orgChart1"/>
    <dgm:cxn modelId="{97E6F9BB-2B0C-4A79-8DE8-B4BE8B8F259A}" type="presOf" srcId="{67CD4F20-01A9-45A1-8861-BC21600540BA}" destId="{198239D4-871C-4E3A-BBED-851BDA0BEC08}" srcOrd="1" destOrd="0" presId="urn:microsoft.com/office/officeart/2005/8/layout/orgChart1"/>
    <dgm:cxn modelId="{7D0EA1EB-A8EF-444C-8DCF-959D4CF1CFE6}" type="presOf" srcId="{7F49E5A9-E519-494B-8CD8-5E756FB70AEC}" destId="{534F8BF7-CE77-4822-B393-1FE816FFBC02}" srcOrd="1" destOrd="0" presId="urn:microsoft.com/office/officeart/2005/8/layout/orgChart1"/>
    <dgm:cxn modelId="{180F2608-89E6-4378-ADAB-25490A79BBE3}" type="presOf" srcId="{877E1879-BD6D-407E-ADC0-0F8EA8D454A8}" destId="{6424D7FC-795F-429D-A939-875E3F1F6CDA}" srcOrd="0" destOrd="0" presId="urn:microsoft.com/office/officeart/2005/8/layout/orgChart1"/>
    <dgm:cxn modelId="{D5713873-3397-4B14-AEC0-0DB71E03D6E2}" type="presOf" srcId="{162898CF-1F44-4F70-8574-C81B572505F2}" destId="{9BCA97BA-6F85-4CB7-8647-40EE249B49EE}" srcOrd="0" destOrd="0" presId="urn:microsoft.com/office/officeart/2005/8/layout/orgChart1"/>
    <dgm:cxn modelId="{B5DD8B6D-DF02-46DB-BDFF-0014797C5805}" type="presOf" srcId="{16D2F86E-A8C0-45A8-90EC-9D33CD2B6DA1}" destId="{ADE7365B-76B0-4C87-A8A4-4767A5C496BB}" srcOrd="0" destOrd="0" presId="urn:microsoft.com/office/officeart/2005/8/layout/orgChart1"/>
    <dgm:cxn modelId="{5976F60C-B905-4EE9-8F63-05DB213A8389}" type="presOf" srcId="{CB857963-4576-413B-9E7D-520BFAC60472}" destId="{DBD8080D-0D74-432E-A4FC-CD97E2939D5F}" srcOrd="0" destOrd="0" presId="urn:microsoft.com/office/officeart/2005/8/layout/orgChart1"/>
    <dgm:cxn modelId="{1DEE43B3-C259-4BD5-BBDE-7DDAB6F3C629}" type="presOf" srcId="{62632867-3DB2-4880-AC67-9CA503CB5A72}" destId="{C3562068-1E50-46C3-AB1D-0231E85DE08A}" srcOrd="1" destOrd="0" presId="urn:microsoft.com/office/officeart/2005/8/layout/orgChart1"/>
    <dgm:cxn modelId="{A259E312-2EFD-42A8-BAEF-0DE752A182D9}" type="presOf" srcId="{62632867-3DB2-4880-AC67-9CA503CB5A72}" destId="{61C48DD3-4CE1-4DD2-96A7-215B2E8FAB06}" srcOrd="0" destOrd="0" presId="urn:microsoft.com/office/officeart/2005/8/layout/orgChart1"/>
    <dgm:cxn modelId="{A11DCBA1-276C-4CC1-B1D8-C34079D6008F}" srcId="{67CD4F20-01A9-45A1-8861-BC21600540BA}" destId="{62632867-3DB2-4880-AC67-9CA503CB5A72}" srcOrd="1" destOrd="0" parTransId="{68D98838-A4CE-4D3D-973B-5BC91CA50961}" sibTransId="{00AE815B-2878-412D-A789-B9182BF78537}"/>
    <dgm:cxn modelId="{0D405C7F-E1BE-4255-BE85-479060F6ECB1}" srcId="{67CD4F20-01A9-45A1-8861-BC21600540BA}" destId="{7F49E5A9-E519-494B-8CD8-5E756FB70AEC}" srcOrd="5" destOrd="0" parTransId="{CB857963-4576-413B-9E7D-520BFAC60472}" sibTransId="{07D79027-EA64-4772-A516-03F5B8372A80}"/>
    <dgm:cxn modelId="{4A03FDC6-4F04-49C2-B836-BA228D223CF8}" type="presOf" srcId="{EA91EA96-C411-4A1C-AF9E-6CA01666C3CE}" destId="{1180C146-8881-4AC4-AA14-EA5B2F08D903}" srcOrd="0" destOrd="0" presId="urn:microsoft.com/office/officeart/2005/8/layout/orgChart1"/>
    <dgm:cxn modelId="{C92BED58-8FA0-4D39-94A4-D50D021178E2}" type="presOf" srcId="{869664AF-841B-4C69-A7AF-DDC244FFD4C4}" destId="{66B17544-3E60-453D-B9F8-8710C4D566DE}" srcOrd="1" destOrd="0" presId="urn:microsoft.com/office/officeart/2005/8/layout/orgChart1"/>
    <dgm:cxn modelId="{D6FD15B4-10CA-4D7B-90EE-F19BE448876A}" type="presParOf" srcId="{9BCA97BA-6F85-4CB7-8647-40EE249B49EE}" destId="{158F2EF6-CD07-4366-B414-1028A0B700BA}" srcOrd="0" destOrd="0" presId="urn:microsoft.com/office/officeart/2005/8/layout/orgChart1"/>
    <dgm:cxn modelId="{5FA8573A-9C30-46A7-837B-8B943AD6ACB1}" type="presParOf" srcId="{158F2EF6-CD07-4366-B414-1028A0B700BA}" destId="{90B5AF78-F8BC-4121-BC73-562D6C751EF0}" srcOrd="0" destOrd="0" presId="urn:microsoft.com/office/officeart/2005/8/layout/orgChart1"/>
    <dgm:cxn modelId="{CCA861E4-83A4-4205-AD6D-5489DEEBFBC9}" type="presParOf" srcId="{90B5AF78-F8BC-4121-BC73-562D6C751EF0}" destId="{987C1851-B59E-4820-87C6-52294F34113F}" srcOrd="0" destOrd="0" presId="urn:microsoft.com/office/officeart/2005/8/layout/orgChart1"/>
    <dgm:cxn modelId="{AB6FEDF1-D78C-4D99-AAD7-819AF86CD755}" type="presParOf" srcId="{90B5AF78-F8BC-4121-BC73-562D6C751EF0}" destId="{198239D4-871C-4E3A-BBED-851BDA0BEC08}" srcOrd="1" destOrd="0" presId="urn:microsoft.com/office/officeart/2005/8/layout/orgChart1"/>
    <dgm:cxn modelId="{1C7CC083-5A2E-4510-B6B9-4AC77D948C71}" type="presParOf" srcId="{158F2EF6-CD07-4366-B414-1028A0B700BA}" destId="{33B13B53-654B-48F7-A8CA-95D1271DB1BC}" srcOrd="1" destOrd="0" presId="urn:microsoft.com/office/officeart/2005/8/layout/orgChart1"/>
    <dgm:cxn modelId="{903B9A9E-A500-49BC-8ABD-850E3A73B1A8}" type="presParOf" srcId="{33B13B53-654B-48F7-A8CA-95D1271DB1BC}" destId="{66D489A2-11DE-4125-BD8A-A4DFBD6CB866}" srcOrd="0" destOrd="0" presId="urn:microsoft.com/office/officeart/2005/8/layout/orgChart1"/>
    <dgm:cxn modelId="{73A6B31D-F2D8-47F3-8D21-EFD022B93C4F}" type="presParOf" srcId="{33B13B53-654B-48F7-A8CA-95D1271DB1BC}" destId="{760CBE4A-5BD8-49EA-BB59-B4AE31A25A7F}" srcOrd="1" destOrd="0" presId="urn:microsoft.com/office/officeart/2005/8/layout/orgChart1"/>
    <dgm:cxn modelId="{E4624FD1-A69C-44F4-91B0-D47BF7C8B665}" type="presParOf" srcId="{760CBE4A-5BD8-49EA-BB59-B4AE31A25A7F}" destId="{2C25C36D-5515-4CB1-872F-B06EF6EF628A}" srcOrd="0" destOrd="0" presId="urn:microsoft.com/office/officeart/2005/8/layout/orgChart1"/>
    <dgm:cxn modelId="{81C95858-DD7B-47A1-B2D8-AC6F4956C917}" type="presParOf" srcId="{2C25C36D-5515-4CB1-872F-B06EF6EF628A}" destId="{6424D7FC-795F-429D-A939-875E3F1F6CDA}" srcOrd="0" destOrd="0" presId="urn:microsoft.com/office/officeart/2005/8/layout/orgChart1"/>
    <dgm:cxn modelId="{499C688B-E750-4BC5-8991-79B875EF0E8A}" type="presParOf" srcId="{2C25C36D-5515-4CB1-872F-B06EF6EF628A}" destId="{B665BE54-4964-4656-A284-C95A5D42566A}" srcOrd="1" destOrd="0" presId="urn:microsoft.com/office/officeart/2005/8/layout/orgChart1"/>
    <dgm:cxn modelId="{8165983B-0F80-4DA6-953A-BB922EFD4185}" type="presParOf" srcId="{760CBE4A-5BD8-49EA-BB59-B4AE31A25A7F}" destId="{524EF6EB-0AE0-4200-8175-909437921B3E}" srcOrd="1" destOrd="0" presId="urn:microsoft.com/office/officeart/2005/8/layout/orgChart1"/>
    <dgm:cxn modelId="{5D4852CD-157B-4D79-941C-0F90E00CEB36}" type="presParOf" srcId="{760CBE4A-5BD8-49EA-BB59-B4AE31A25A7F}" destId="{33619E89-FD96-4B04-8F8E-B37E62E31337}" srcOrd="2" destOrd="0" presId="urn:microsoft.com/office/officeart/2005/8/layout/orgChart1"/>
    <dgm:cxn modelId="{8648D128-9328-4CE5-9C67-9FB813CD8BD6}" type="presParOf" srcId="{33B13B53-654B-48F7-A8CA-95D1271DB1BC}" destId="{4C9151E9-8D0B-4FBA-B7F9-C6F4852BC4A3}" srcOrd="2" destOrd="0" presId="urn:microsoft.com/office/officeart/2005/8/layout/orgChart1"/>
    <dgm:cxn modelId="{DAFF03E9-7ADA-4E40-B019-693B6B537673}" type="presParOf" srcId="{33B13B53-654B-48F7-A8CA-95D1271DB1BC}" destId="{31425493-E314-41B8-8B77-CB4C76CEFF37}" srcOrd="3" destOrd="0" presId="urn:microsoft.com/office/officeart/2005/8/layout/orgChart1"/>
    <dgm:cxn modelId="{E7F0F389-D0E3-4342-80FA-D31EEC74AC30}" type="presParOf" srcId="{31425493-E314-41B8-8B77-CB4C76CEFF37}" destId="{151B4811-FFB4-4FF0-AA4B-74B4EBE3A91F}" srcOrd="0" destOrd="0" presId="urn:microsoft.com/office/officeart/2005/8/layout/orgChart1"/>
    <dgm:cxn modelId="{E516ABB1-4ADB-4DD8-9E9C-31AAE5223CCA}" type="presParOf" srcId="{151B4811-FFB4-4FF0-AA4B-74B4EBE3A91F}" destId="{61C48DD3-4CE1-4DD2-96A7-215B2E8FAB06}" srcOrd="0" destOrd="0" presId="urn:microsoft.com/office/officeart/2005/8/layout/orgChart1"/>
    <dgm:cxn modelId="{86FAEC38-065F-4FFD-B944-A2C8E4609D03}" type="presParOf" srcId="{151B4811-FFB4-4FF0-AA4B-74B4EBE3A91F}" destId="{C3562068-1E50-46C3-AB1D-0231E85DE08A}" srcOrd="1" destOrd="0" presId="urn:microsoft.com/office/officeart/2005/8/layout/orgChart1"/>
    <dgm:cxn modelId="{50416EFD-3D6B-4957-9766-CE944C36ADBA}" type="presParOf" srcId="{31425493-E314-41B8-8B77-CB4C76CEFF37}" destId="{945E9068-862A-4D87-9809-71BF984AFBEA}" srcOrd="1" destOrd="0" presId="urn:microsoft.com/office/officeart/2005/8/layout/orgChart1"/>
    <dgm:cxn modelId="{41C9E2BE-374D-414C-BA37-6DE2963E35E5}" type="presParOf" srcId="{31425493-E314-41B8-8B77-CB4C76CEFF37}" destId="{76721A92-BE87-4B14-8449-3C0E588414D4}" srcOrd="2" destOrd="0" presId="urn:microsoft.com/office/officeart/2005/8/layout/orgChart1"/>
    <dgm:cxn modelId="{537A27AE-D7E3-40D1-9A88-48FB4F0B555C}" type="presParOf" srcId="{33B13B53-654B-48F7-A8CA-95D1271DB1BC}" destId="{ADE7365B-76B0-4C87-A8A4-4767A5C496BB}" srcOrd="4" destOrd="0" presId="urn:microsoft.com/office/officeart/2005/8/layout/orgChart1"/>
    <dgm:cxn modelId="{609E181D-65FB-4009-8FA4-E4EE94FF597D}" type="presParOf" srcId="{33B13B53-654B-48F7-A8CA-95D1271DB1BC}" destId="{C9A020BC-0635-4F4F-A492-738909F6C15F}" srcOrd="5" destOrd="0" presId="urn:microsoft.com/office/officeart/2005/8/layout/orgChart1"/>
    <dgm:cxn modelId="{62B81226-EBD5-4BD6-BEDC-ED18447509F0}" type="presParOf" srcId="{C9A020BC-0635-4F4F-A492-738909F6C15F}" destId="{0D00D4D8-3CDF-4221-B9FF-8384A53D44BB}" srcOrd="0" destOrd="0" presId="urn:microsoft.com/office/officeart/2005/8/layout/orgChart1"/>
    <dgm:cxn modelId="{2D175B8D-9B65-4EDD-8EE6-E9A942BC5B9F}" type="presParOf" srcId="{0D00D4D8-3CDF-4221-B9FF-8384A53D44BB}" destId="{1180C146-8881-4AC4-AA14-EA5B2F08D903}" srcOrd="0" destOrd="0" presId="urn:microsoft.com/office/officeart/2005/8/layout/orgChart1"/>
    <dgm:cxn modelId="{81653392-4C8B-457F-A475-A9FE24C36B78}" type="presParOf" srcId="{0D00D4D8-3CDF-4221-B9FF-8384A53D44BB}" destId="{D89E0AB2-54E7-4D32-A906-881D4B60FDCE}" srcOrd="1" destOrd="0" presId="urn:microsoft.com/office/officeart/2005/8/layout/orgChart1"/>
    <dgm:cxn modelId="{0D40D321-F245-4F64-9232-2775FDB1230A}" type="presParOf" srcId="{C9A020BC-0635-4F4F-A492-738909F6C15F}" destId="{88206C70-9787-47CD-9EF1-73536F012F1C}" srcOrd="1" destOrd="0" presId="urn:microsoft.com/office/officeart/2005/8/layout/orgChart1"/>
    <dgm:cxn modelId="{153FC416-588F-407C-92E4-9E65D207D939}" type="presParOf" srcId="{C9A020BC-0635-4F4F-A492-738909F6C15F}" destId="{BA04715B-DC3D-4033-A0D6-0EF1E328D365}" srcOrd="2" destOrd="0" presId="urn:microsoft.com/office/officeart/2005/8/layout/orgChart1"/>
    <dgm:cxn modelId="{6F393C6C-711A-4DB7-B30C-04D8FD110E03}" type="presParOf" srcId="{33B13B53-654B-48F7-A8CA-95D1271DB1BC}" destId="{9CEB50CF-8349-4F96-A9DF-C97257714FDD}" srcOrd="6" destOrd="0" presId="urn:microsoft.com/office/officeart/2005/8/layout/orgChart1"/>
    <dgm:cxn modelId="{998CD561-4ED2-48CD-ABAF-B8EB58FD58D9}" type="presParOf" srcId="{33B13B53-654B-48F7-A8CA-95D1271DB1BC}" destId="{D673550B-8134-48D1-8291-B72E5B7C3D40}" srcOrd="7" destOrd="0" presId="urn:microsoft.com/office/officeart/2005/8/layout/orgChart1"/>
    <dgm:cxn modelId="{6BC3F679-E54C-4F99-9EC6-0A59F36ACD7A}" type="presParOf" srcId="{D673550B-8134-48D1-8291-B72E5B7C3D40}" destId="{B9A1F096-F2AD-41A4-B397-0A94911BF32A}" srcOrd="0" destOrd="0" presId="urn:microsoft.com/office/officeart/2005/8/layout/orgChart1"/>
    <dgm:cxn modelId="{AA61DA14-C02E-46B2-A0A8-6D19B076696C}" type="presParOf" srcId="{B9A1F096-F2AD-41A4-B397-0A94911BF32A}" destId="{ED4A3DF9-489D-4F0C-AAD3-ADF8DC9A6057}" srcOrd="0" destOrd="0" presId="urn:microsoft.com/office/officeart/2005/8/layout/orgChart1"/>
    <dgm:cxn modelId="{405318F5-46DC-4FEB-B7D4-791163F36BE6}" type="presParOf" srcId="{B9A1F096-F2AD-41A4-B397-0A94911BF32A}" destId="{66B17544-3E60-453D-B9F8-8710C4D566DE}" srcOrd="1" destOrd="0" presId="urn:microsoft.com/office/officeart/2005/8/layout/orgChart1"/>
    <dgm:cxn modelId="{A6952714-DF8E-4056-ADEB-E09DD68F5289}" type="presParOf" srcId="{D673550B-8134-48D1-8291-B72E5B7C3D40}" destId="{91D3AD0B-1406-41FC-85B3-3723F299C108}" srcOrd="1" destOrd="0" presId="urn:microsoft.com/office/officeart/2005/8/layout/orgChart1"/>
    <dgm:cxn modelId="{ECB49FF8-2F51-4D55-9051-56FA9AD49A76}" type="presParOf" srcId="{D673550B-8134-48D1-8291-B72E5B7C3D40}" destId="{DE6C2735-B3E3-4638-A755-97AC5DB565A2}" srcOrd="2" destOrd="0" presId="urn:microsoft.com/office/officeart/2005/8/layout/orgChart1"/>
    <dgm:cxn modelId="{BD5D9A86-F768-4CF8-A599-0B779BBC3596}" type="presParOf" srcId="{33B13B53-654B-48F7-A8CA-95D1271DB1BC}" destId="{760C4A5E-7BDA-4A2F-AB68-17D6FEB2B6CE}" srcOrd="8" destOrd="0" presId="urn:microsoft.com/office/officeart/2005/8/layout/orgChart1"/>
    <dgm:cxn modelId="{C4F95586-2F70-4B9F-9209-F186C923083E}" type="presParOf" srcId="{33B13B53-654B-48F7-A8CA-95D1271DB1BC}" destId="{8C204776-9932-4B1B-A7F4-B3004A8834A1}" srcOrd="9" destOrd="0" presId="urn:microsoft.com/office/officeart/2005/8/layout/orgChart1"/>
    <dgm:cxn modelId="{E09DDFAD-1E2E-4A9D-80E5-EFE602A5CACE}" type="presParOf" srcId="{8C204776-9932-4B1B-A7F4-B3004A8834A1}" destId="{148D32C3-5C27-485E-AF6D-18A78BC838CB}" srcOrd="0" destOrd="0" presId="urn:microsoft.com/office/officeart/2005/8/layout/orgChart1"/>
    <dgm:cxn modelId="{5E1D9179-F3A7-4CAE-A919-92DEAC4ACC3C}" type="presParOf" srcId="{148D32C3-5C27-485E-AF6D-18A78BC838CB}" destId="{0CBFC497-A380-4D03-90CE-353B87EF4741}" srcOrd="0" destOrd="0" presId="urn:microsoft.com/office/officeart/2005/8/layout/orgChart1"/>
    <dgm:cxn modelId="{A3311CFD-1641-4FB8-8FC4-173946F00A8C}" type="presParOf" srcId="{148D32C3-5C27-485E-AF6D-18A78BC838CB}" destId="{3A33A3C4-E97B-4945-8279-DAF4DDF3BC3F}" srcOrd="1" destOrd="0" presId="urn:microsoft.com/office/officeart/2005/8/layout/orgChart1"/>
    <dgm:cxn modelId="{A6C3A4C4-470D-4DBE-8696-DEE358867C88}" type="presParOf" srcId="{8C204776-9932-4B1B-A7F4-B3004A8834A1}" destId="{6251DC60-E9E2-4734-B29C-BAC232CF455A}" srcOrd="1" destOrd="0" presId="urn:microsoft.com/office/officeart/2005/8/layout/orgChart1"/>
    <dgm:cxn modelId="{D6F145DA-E6E2-41A8-8D89-0194E42ACDC7}" type="presParOf" srcId="{8C204776-9932-4B1B-A7F4-B3004A8834A1}" destId="{926B353D-19D8-4633-BB6C-8106A53C4070}" srcOrd="2" destOrd="0" presId="urn:microsoft.com/office/officeart/2005/8/layout/orgChart1"/>
    <dgm:cxn modelId="{1F56B760-BFE4-4F7E-8510-111888525C7E}" type="presParOf" srcId="{33B13B53-654B-48F7-A8CA-95D1271DB1BC}" destId="{DBD8080D-0D74-432E-A4FC-CD97E2939D5F}" srcOrd="10" destOrd="0" presId="urn:microsoft.com/office/officeart/2005/8/layout/orgChart1"/>
    <dgm:cxn modelId="{BC81B649-078B-4607-B4EF-89341C7E910E}" type="presParOf" srcId="{33B13B53-654B-48F7-A8CA-95D1271DB1BC}" destId="{C887ECA4-1C18-4935-B33F-E063AE751BF6}" srcOrd="11" destOrd="0" presId="urn:microsoft.com/office/officeart/2005/8/layout/orgChart1"/>
    <dgm:cxn modelId="{FC928CA4-AA64-4F08-B1BC-8B1E30FE0A76}" type="presParOf" srcId="{C887ECA4-1C18-4935-B33F-E063AE751BF6}" destId="{837C2044-FD70-483A-BF9F-F0273D2D09EA}" srcOrd="0" destOrd="0" presId="urn:microsoft.com/office/officeart/2005/8/layout/orgChart1"/>
    <dgm:cxn modelId="{854FDB90-F1B6-4255-8066-6E2219793C10}" type="presParOf" srcId="{837C2044-FD70-483A-BF9F-F0273D2D09EA}" destId="{B4E4E8B2-B65C-4DF4-9B1E-39B4ACD5BB8A}" srcOrd="0" destOrd="0" presId="urn:microsoft.com/office/officeart/2005/8/layout/orgChart1"/>
    <dgm:cxn modelId="{81F3FA3E-D77F-42B9-BAE2-C068D45417AB}" type="presParOf" srcId="{837C2044-FD70-483A-BF9F-F0273D2D09EA}" destId="{534F8BF7-CE77-4822-B393-1FE816FFBC02}" srcOrd="1" destOrd="0" presId="urn:microsoft.com/office/officeart/2005/8/layout/orgChart1"/>
    <dgm:cxn modelId="{1DFAC241-2672-497C-915E-DB7BCA07D4E0}" type="presParOf" srcId="{C887ECA4-1C18-4935-B33F-E063AE751BF6}" destId="{7976AF33-5A4A-4CCB-99CA-85FE34EBC0FC}" srcOrd="1" destOrd="0" presId="urn:microsoft.com/office/officeart/2005/8/layout/orgChart1"/>
    <dgm:cxn modelId="{75F5D4C1-566B-4415-B175-6D2AD5552584}" type="presParOf" srcId="{C887ECA4-1C18-4935-B33F-E063AE751BF6}" destId="{57BDB5DB-D951-44BE-BAE3-EFB26EA2A43F}" srcOrd="2" destOrd="0" presId="urn:microsoft.com/office/officeart/2005/8/layout/orgChart1"/>
    <dgm:cxn modelId="{794A1185-E9D3-43F1-9D8C-6BD8768A9945}" type="presParOf" srcId="{158F2EF6-CD07-4366-B414-1028A0B700BA}" destId="{6A0529F5-FC37-4875-9F95-B71436B3A2D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BD8080D-0D74-432E-A4FC-CD97E2939D5F}">
      <dsp:nvSpPr>
        <dsp:cNvPr id="0" name=""/>
        <dsp:cNvSpPr/>
      </dsp:nvSpPr>
      <dsp:spPr>
        <a:xfrm>
          <a:off x="4110218" y="3768171"/>
          <a:ext cx="3514318" cy="4940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1828"/>
              </a:lnTo>
              <a:lnTo>
                <a:pt x="3514318" y="371828"/>
              </a:lnTo>
              <a:lnTo>
                <a:pt x="3514318" y="4940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0C4A5E-7BDA-4A2F-AB68-17D6FEB2B6CE}">
      <dsp:nvSpPr>
        <dsp:cNvPr id="0" name=""/>
        <dsp:cNvSpPr/>
      </dsp:nvSpPr>
      <dsp:spPr>
        <a:xfrm>
          <a:off x="4110218" y="3768171"/>
          <a:ext cx="2106296" cy="4940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1828"/>
              </a:lnTo>
              <a:lnTo>
                <a:pt x="2106296" y="371828"/>
              </a:lnTo>
              <a:lnTo>
                <a:pt x="2106296" y="4940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EB50CF-8349-4F96-A9DF-C97257714FDD}">
      <dsp:nvSpPr>
        <dsp:cNvPr id="0" name=""/>
        <dsp:cNvSpPr/>
      </dsp:nvSpPr>
      <dsp:spPr>
        <a:xfrm>
          <a:off x="4110218" y="3768171"/>
          <a:ext cx="698274" cy="4940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1828"/>
              </a:lnTo>
              <a:lnTo>
                <a:pt x="698274" y="371828"/>
              </a:lnTo>
              <a:lnTo>
                <a:pt x="698274" y="4940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E7365B-76B0-4C87-A8A4-4767A5C496BB}">
      <dsp:nvSpPr>
        <dsp:cNvPr id="0" name=""/>
        <dsp:cNvSpPr/>
      </dsp:nvSpPr>
      <dsp:spPr>
        <a:xfrm>
          <a:off x="3400470" y="3768171"/>
          <a:ext cx="709747" cy="494012"/>
        </a:xfrm>
        <a:custGeom>
          <a:avLst/>
          <a:gdLst/>
          <a:ahLst/>
          <a:cxnLst/>
          <a:rect l="0" t="0" r="0" b="0"/>
          <a:pathLst>
            <a:path>
              <a:moveTo>
                <a:pt x="709747" y="0"/>
              </a:moveTo>
              <a:lnTo>
                <a:pt x="709747" y="371828"/>
              </a:lnTo>
              <a:lnTo>
                <a:pt x="0" y="371828"/>
              </a:lnTo>
              <a:lnTo>
                <a:pt x="0" y="4940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9151E9-8D0B-4FBA-B7F9-C6F4852BC4A3}">
      <dsp:nvSpPr>
        <dsp:cNvPr id="0" name=""/>
        <dsp:cNvSpPr/>
      </dsp:nvSpPr>
      <dsp:spPr>
        <a:xfrm>
          <a:off x="1992448" y="3768171"/>
          <a:ext cx="2117769" cy="494012"/>
        </a:xfrm>
        <a:custGeom>
          <a:avLst/>
          <a:gdLst/>
          <a:ahLst/>
          <a:cxnLst/>
          <a:rect l="0" t="0" r="0" b="0"/>
          <a:pathLst>
            <a:path>
              <a:moveTo>
                <a:pt x="2117769" y="0"/>
              </a:moveTo>
              <a:lnTo>
                <a:pt x="2117769" y="371828"/>
              </a:lnTo>
              <a:lnTo>
                <a:pt x="0" y="371828"/>
              </a:lnTo>
              <a:lnTo>
                <a:pt x="0" y="4940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D489A2-11DE-4125-BD8A-A4DFBD6CB866}">
      <dsp:nvSpPr>
        <dsp:cNvPr id="0" name=""/>
        <dsp:cNvSpPr/>
      </dsp:nvSpPr>
      <dsp:spPr>
        <a:xfrm>
          <a:off x="584426" y="3768171"/>
          <a:ext cx="3525791" cy="494012"/>
        </a:xfrm>
        <a:custGeom>
          <a:avLst/>
          <a:gdLst/>
          <a:ahLst/>
          <a:cxnLst/>
          <a:rect l="0" t="0" r="0" b="0"/>
          <a:pathLst>
            <a:path>
              <a:moveTo>
                <a:pt x="3525791" y="0"/>
              </a:moveTo>
              <a:lnTo>
                <a:pt x="3525791" y="371828"/>
              </a:lnTo>
              <a:lnTo>
                <a:pt x="0" y="371828"/>
              </a:lnTo>
              <a:lnTo>
                <a:pt x="0" y="4940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7C1851-B59E-4820-87C6-52294F34113F}">
      <dsp:nvSpPr>
        <dsp:cNvPr id="0" name=""/>
        <dsp:cNvSpPr/>
      </dsp:nvSpPr>
      <dsp:spPr>
        <a:xfrm>
          <a:off x="3528391" y="3186344"/>
          <a:ext cx="1163654" cy="581827"/>
        </a:xfrm>
        <a:prstGeom prst="rect">
          <a:avLst/>
        </a:prstGeom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Что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объединяет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разные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 народы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700" b="0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sp:txBody>
      <dsp:txXfrm>
        <a:off x="3528391" y="3186344"/>
        <a:ext cx="1163654" cy="581827"/>
      </dsp:txXfrm>
    </dsp:sp>
    <dsp:sp modelId="{6424D7FC-795F-429D-A939-875E3F1F6CDA}">
      <dsp:nvSpPr>
        <dsp:cNvPr id="0" name=""/>
        <dsp:cNvSpPr/>
      </dsp:nvSpPr>
      <dsp:spPr>
        <a:xfrm>
          <a:off x="2599" y="4262183"/>
          <a:ext cx="1163654" cy="5818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2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Милосердие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2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и доброта</a:t>
          </a:r>
        </a:p>
      </dsp:txBody>
      <dsp:txXfrm>
        <a:off x="2599" y="4262183"/>
        <a:ext cx="1163654" cy="581827"/>
      </dsp:txXfrm>
    </dsp:sp>
    <dsp:sp modelId="{61C48DD3-4CE1-4DD2-96A7-215B2E8FAB06}">
      <dsp:nvSpPr>
        <dsp:cNvPr id="0" name=""/>
        <dsp:cNvSpPr/>
      </dsp:nvSpPr>
      <dsp:spPr>
        <a:xfrm>
          <a:off x="1410621" y="4262183"/>
          <a:ext cx="1163654" cy="5818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2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Уважение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2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 к родителям</a:t>
          </a:r>
        </a:p>
      </dsp:txBody>
      <dsp:txXfrm>
        <a:off x="1410621" y="4262183"/>
        <a:ext cx="1163654" cy="581827"/>
      </dsp:txXfrm>
    </dsp:sp>
    <dsp:sp modelId="{1180C146-8881-4AC4-AA14-EA5B2F08D903}">
      <dsp:nvSpPr>
        <dsp:cNvPr id="0" name=""/>
        <dsp:cNvSpPr/>
      </dsp:nvSpPr>
      <dsp:spPr>
        <a:xfrm>
          <a:off x="2818643" y="4262183"/>
          <a:ext cx="1163654" cy="5818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2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Щедрость</a:t>
          </a:r>
        </a:p>
      </dsp:txBody>
      <dsp:txXfrm>
        <a:off x="2818643" y="4262183"/>
        <a:ext cx="1163654" cy="581827"/>
      </dsp:txXfrm>
    </dsp:sp>
    <dsp:sp modelId="{ED4A3DF9-489D-4F0C-AAD3-ADF8DC9A6057}">
      <dsp:nvSpPr>
        <dsp:cNvPr id="0" name=""/>
        <dsp:cNvSpPr/>
      </dsp:nvSpPr>
      <dsp:spPr>
        <a:xfrm>
          <a:off x="4226665" y="4262183"/>
          <a:ext cx="1163654" cy="5818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2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Любовь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2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и верность</a:t>
          </a:r>
        </a:p>
      </dsp:txBody>
      <dsp:txXfrm>
        <a:off x="4226665" y="4262183"/>
        <a:ext cx="1163654" cy="581827"/>
      </dsp:txXfrm>
    </dsp:sp>
    <dsp:sp modelId="{0CBFC497-A380-4D03-90CE-353B87EF4741}">
      <dsp:nvSpPr>
        <dsp:cNvPr id="0" name=""/>
        <dsp:cNvSpPr/>
      </dsp:nvSpPr>
      <dsp:spPr>
        <a:xfrm>
          <a:off x="5634687" y="4262183"/>
          <a:ext cx="1163654" cy="5818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2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Терпение и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2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умение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2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 прощать</a:t>
          </a:r>
        </a:p>
      </dsp:txBody>
      <dsp:txXfrm>
        <a:off x="5634687" y="4262183"/>
        <a:ext cx="1163654" cy="581827"/>
      </dsp:txXfrm>
    </dsp:sp>
    <dsp:sp modelId="{B4E4E8B2-B65C-4DF4-9B1E-39B4ACD5BB8A}">
      <dsp:nvSpPr>
        <dsp:cNvPr id="0" name=""/>
        <dsp:cNvSpPr/>
      </dsp:nvSpPr>
      <dsp:spPr>
        <a:xfrm>
          <a:off x="7042709" y="4262183"/>
          <a:ext cx="1163654" cy="5818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2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Честность</a:t>
          </a:r>
        </a:p>
      </dsp:txBody>
      <dsp:txXfrm>
        <a:off x="7042709" y="4262183"/>
        <a:ext cx="1163654" cy="5818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E18CD2-4C1D-48B3-9A05-3A0DCF8B3E43}" type="datetimeFigureOut">
              <a:rPr lang="ru-RU" smtClean="0"/>
              <a:pPr/>
              <a:t>25.10.2020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42BA25-F16D-4B2F-B924-FAA083351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91281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Из письма учителя начальной школы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2BA25-F16D-4B2F-B924-FAA0833516C1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46128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2BA25-F16D-4B2F-B924-FAA0833516C1}" type="slidenum">
              <a:rPr lang="ru-RU" smtClean="0"/>
              <a:pPr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945474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2BA25-F16D-4B2F-B924-FAA0833516C1}" type="slidenum">
              <a:rPr lang="ru-RU" smtClean="0"/>
              <a:pPr/>
              <a:t>101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5943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 мнению экспертов, для большинства респондентов «признание себя православным – это обозначение не конфессиональной принадлежности, а скорее этнической: если русский, значит,</a:t>
            </a:r>
            <a:r>
              <a:rPr lang="ru-RU" baseline="0" dirty="0" smtClean="0"/>
              <a:t> православный», т.е. форма национальной идентичности. Практически уравнивается с долей с долей русских в населении РФ (78%, по данным переписи 2010 г., по данным </a:t>
            </a:r>
            <a:r>
              <a:rPr lang="ru-RU" baseline="0" dirty="0" err="1" smtClean="0"/>
              <a:t>микропереписи</a:t>
            </a:r>
            <a:r>
              <a:rPr lang="ru-RU" baseline="0" dirty="0" smtClean="0"/>
              <a:t> 2015 г. – 82%).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2BA25-F16D-4B2F-B924-FAA0833516C1}" type="slidenum">
              <a:rPr lang="ru-RU" smtClean="0"/>
              <a:pPr/>
              <a:t>109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26414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2BA25-F16D-4B2F-B924-FAA0833516C1}" type="slidenum">
              <a:rPr lang="ru-RU" smtClean="0"/>
              <a:pPr/>
              <a:t>110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9807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6FF6844-AEEF-4577-AFF0-C12C0ACD6119}" type="slidenum">
              <a:rPr lang="ru-RU" alt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112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2837212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xmlns="" val="883335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D47ED-87D4-4704-870A-7AEB51C35EED}" type="datetime1">
              <a:rPr lang="ru-RU" smtClean="0"/>
              <a:pPr/>
              <a:t>25.10.2020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F7DA-1377-4B84-96EF-EACA7495FF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8461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39E52-C5FA-42ED-9BA6-C531E9EEB7FD}" type="datetime1">
              <a:rPr lang="ru-RU" smtClean="0"/>
              <a:pPr/>
              <a:t>25.10.2020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F7DA-1377-4B84-96EF-EACA7495FF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43235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3CD9B-6689-4C0E-9798-10F32FA8D0EA}" type="datetime1">
              <a:rPr lang="ru-RU" smtClean="0"/>
              <a:pPr/>
              <a:t>25.10.2020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F7DA-1377-4B84-96EF-EACA7495FF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88326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6D200-E5EF-4E33-9FBC-7C518E4C736B}" type="datetime1">
              <a:rPr lang="ru-RU" smtClean="0"/>
              <a:pPr/>
              <a:t>25.10.2020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F7DA-1377-4B84-96EF-EACA7495FF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36274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BC477-C060-4542-9DE4-A3D8A6018109}" type="datetime1">
              <a:rPr lang="ru-RU" smtClean="0"/>
              <a:pPr/>
              <a:t>25.10.2020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F7DA-1377-4B84-96EF-EACA7495FF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00774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90E50-C312-453C-9045-3F68BAEC1B1E}" type="datetime1">
              <a:rPr lang="ru-RU" smtClean="0"/>
              <a:pPr/>
              <a:t>25.10.2020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F7DA-1377-4B84-96EF-EACA7495FF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3216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4E8D3-8FB1-4229-90BC-38102D8BD17E}" type="datetime1">
              <a:rPr lang="ru-RU" smtClean="0"/>
              <a:pPr/>
              <a:t>25.10.2020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F7DA-1377-4B84-96EF-EACA7495FF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4010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DF3BD-AE90-4688-87F6-ED65C0D5CA01}" type="datetime1">
              <a:rPr lang="ru-RU" smtClean="0"/>
              <a:pPr/>
              <a:t>25.10.2020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F7DA-1377-4B84-96EF-EACA7495FF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76135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5AF24-99DC-4B22-819E-0F1B29F88095}" type="datetime1">
              <a:rPr lang="ru-RU" smtClean="0"/>
              <a:pPr/>
              <a:t>25.10.2020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F7DA-1377-4B84-96EF-EACA7495FF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53835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9D356-7C20-4326-BD9C-F249248F1541}" type="datetime1">
              <a:rPr lang="ru-RU" smtClean="0"/>
              <a:pPr/>
              <a:t>25.10.2020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F7DA-1377-4B84-96EF-EACA7495FF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3105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7E5CC-423E-4FEE-A0CD-3629AA5B795E}" type="datetime1">
              <a:rPr lang="ru-RU" smtClean="0"/>
              <a:pPr/>
              <a:t>25.10.2020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F7DA-1377-4B84-96EF-EACA7495FF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43154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2437D-B760-4C96-86B6-FEE2785F27D4}" type="datetime1">
              <a:rPr lang="ru-RU"/>
              <a:pPr>
                <a:defRPr/>
              </a:pPr>
              <a:t>25.10.2020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B9B95-9F70-4E41-98C5-7E2AA817EA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нотекстов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981075"/>
            <a:ext cx="9144000" cy="5876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648072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0"/>
          </p:nvPr>
        </p:nvSpPr>
        <p:spPr>
          <a:xfrm>
            <a:off x="179512" y="1125538"/>
            <a:ext cx="8784976" cy="5616575"/>
          </a:xfrm>
        </p:spPr>
        <p:txBody>
          <a:bodyPr/>
          <a:lstStyle>
            <a:lvl3pPr>
              <a:defRPr/>
            </a:lvl3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нотекстов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981075"/>
            <a:ext cx="9144000" cy="5876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648072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0"/>
          </p:nvPr>
        </p:nvSpPr>
        <p:spPr>
          <a:xfrm>
            <a:off x="179512" y="1125538"/>
            <a:ext cx="8784976" cy="5616575"/>
          </a:xfrm>
        </p:spPr>
        <p:txBody>
          <a:bodyPr/>
          <a:lstStyle>
            <a:lvl3pPr>
              <a:defRPr/>
            </a:lvl3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ACF64-B676-4A7C-8EA2-0FE49C51B96D}" type="datetimeFigureOut">
              <a:rPr lang="ru-RU"/>
              <a:pPr>
                <a:defRPr/>
              </a:pPr>
              <a:t>25.10.2020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24F82E-35BD-4D05-AB6B-758BB906EA4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0297245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2C3C3-8F2D-4E79-ABD7-1CEF55065BC5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83AA8-9089-469D-9322-86D31EE1979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21028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39A42B-00BC-4879-949E-04124D417061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65966-FCD3-4111-981B-865FFEC7F31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74266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765B8-D620-4E6E-8241-957E31A48673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B5E6B-58B1-458D-A3F1-5060805E4E8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86438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47C49-3CEE-460E-BF11-BAB4436314C9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398292-D777-4310-A59A-62BDD888D6D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3364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D7BB2E-B551-4500-89DB-483D2B92A106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02E23D-7DC7-40E0-9F46-A75A7CA1CC9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35136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95BCD-E165-4C70-8C92-5E59617EED3F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C90FBF-3400-418F-9AD9-72E4D9B9CD3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0572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0FDE3-C23B-4D72-B4BF-CDD399AC359E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75FAA-7AB9-44DC-BC26-FD233C601F3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72800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3F3E41-829E-4859-B03D-C7D51B961915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6DF60-6277-4A95-B806-7814A37CF86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68172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D6632-DFD0-47E6-ADD2-6EB5D5443FE4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D8465-48D8-47CB-A5FE-6CF498443A5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52938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A5353-C565-4122-B1A2-10148D6A7457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BCC9C-4446-48FC-91FE-D450E49F948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68619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C8432-FBA2-494C-A15F-7C40439716BD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626A7-654B-4A9C-BE6A-D9F771EA77F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1667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A02F5-9C29-484F-8700-5A1F1A8DBE15}" type="datetime1">
              <a:rPr lang="ru-RU" smtClean="0"/>
              <a:pPr/>
              <a:t>25.10.2020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8F7DA-1377-4B84-96EF-EACA7495FF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97576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75" r:id="rId15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294F4B7-01E0-4340-A6B8-51D4A791C0D2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1765DEC-6828-4B2E-BE56-8636F4422CB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0644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1.xls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1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e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e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69.jpeg"/><Relationship Id="rId4" Type="http://schemas.openxmlformats.org/officeDocument/2006/relationships/image" Target="../media/image68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72.jpeg"/><Relationship Id="rId7" Type="http://schemas.openxmlformats.org/officeDocument/2006/relationships/image" Target="../media/image68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Relationship Id="rId9" Type="http://schemas.openxmlformats.org/officeDocument/2006/relationships/image" Target="../media/image70.pn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pn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jpe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jpeg"/><Relationship Id="rId4" Type="http://schemas.openxmlformats.org/officeDocument/2006/relationships/image" Target="../media/image68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9.jpeg"/><Relationship Id="rId5" Type="http://schemas.openxmlformats.org/officeDocument/2006/relationships/image" Target="../media/image68.png"/><Relationship Id="rId4" Type="http://schemas.openxmlformats.org/officeDocument/2006/relationships/image" Target="../media/image89.jpe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0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0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0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0.png"/><Relationship Id="rId5" Type="http://schemas.openxmlformats.org/officeDocument/2006/relationships/image" Target="../media/image69.jpeg"/><Relationship Id="rId4" Type="http://schemas.openxmlformats.org/officeDocument/2006/relationships/image" Target="../media/image68.png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4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5" Type="http://schemas.openxmlformats.org/officeDocument/2006/relationships/image" Target="../media/image70.png"/><Relationship Id="rId4" Type="http://schemas.openxmlformats.org/officeDocument/2006/relationships/image" Target="../media/image6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F7DA-1377-4B84-96EF-EACA7495FF1E}" type="slidenum">
              <a:rPr lang="ru-RU" smtClean="0"/>
              <a:pPr/>
              <a:t>1</a:t>
            </a:fld>
            <a:endParaRPr lang="ru-RU"/>
          </a:p>
        </p:txBody>
      </p:sp>
      <p:pic>
        <p:nvPicPr>
          <p:cNvPr id="5" name="Рисунок 4" descr="Рисунок2.jpg"/>
          <p:cNvPicPr>
            <a:picLocks noChangeAspect="1"/>
          </p:cNvPicPr>
          <p:nvPr/>
        </p:nvPicPr>
        <p:blipFill>
          <a:blip r:embed="rId2" cstate="print"/>
          <a:srcRect r="79925"/>
          <a:stretch>
            <a:fillRect/>
          </a:stretch>
        </p:blipFill>
        <p:spPr>
          <a:xfrm>
            <a:off x="0" y="0"/>
            <a:ext cx="1835696" cy="6858000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267744" y="1628800"/>
            <a:ext cx="6334472" cy="360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Особенности построения процесса обучения по курсу </a:t>
            </a:r>
            <a:b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«Основы религиозных культур </a:t>
            </a:r>
            <a:b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и светской этики» 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Номер слайда 3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C8F7DA-1377-4B84-96EF-EACA7495FF1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4008" y="5733256"/>
            <a:ext cx="43872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Учитель начальных классов: </a:t>
            </a:r>
            <a:r>
              <a:rPr lang="ru-RU" dirty="0" err="1" smtClean="0"/>
              <a:t>Лопухова</a:t>
            </a:r>
            <a:r>
              <a:rPr lang="ru-RU" dirty="0" smtClean="0"/>
              <a:t> Н.И.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45013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850" y="1700213"/>
            <a:ext cx="8640763" cy="17541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Основы государственной политики,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нормативно-правовая база реализации ОРКСЭ</a:t>
            </a:r>
            <a:endParaRPr lang="ru-RU" sz="36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850" y="4581525"/>
            <a:ext cx="8496300" cy="460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052" name="Picture 24" descr="C:\Documents and Settings\sterkhov\Мои документы\Downloads\Логотипы\Логотип - спектр - серый контур - без фон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431" t="11943" r="11205" b="19676"/>
          <a:stretch>
            <a:fillRect/>
          </a:stretch>
        </p:blipFill>
        <p:spPr bwMode="auto">
          <a:xfrm>
            <a:off x="6227763" y="115888"/>
            <a:ext cx="2808287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99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950" y="2216150"/>
            <a:ext cx="8712200" cy="31099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523875" indent="-342900" algn="just" fontAlgn="auto">
              <a:spcBef>
                <a:spcPts val="0"/>
              </a:spcBef>
              <a:spcAft>
                <a:spcPts val="0"/>
              </a:spcAft>
              <a:buSzPct val="85000"/>
              <a:buFont typeface="+mj-lt"/>
              <a:buAutoNum type="arabicPeriod"/>
              <a:defRPr/>
            </a:pP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Российской Федерации (1993);</a:t>
            </a:r>
          </a:p>
          <a:p>
            <a:pPr marL="523875" indent="-342900" algn="just" fontAlgn="auto">
              <a:spcBef>
                <a:spcPts val="0"/>
              </a:spcBef>
              <a:spcAft>
                <a:spcPts val="0"/>
              </a:spcAft>
              <a:buSzPct val="85000"/>
              <a:buFont typeface="+mj-lt"/>
              <a:buAutoNum type="arabicPeriod"/>
              <a:defRPr/>
            </a:pPr>
            <a:endParaRPr lang="ru-RU" sz="2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23875" indent="-342900" algn="just" fontAlgn="auto">
              <a:spcBef>
                <a:spcPts val="0"/>
              </a:spcBef>
              <a:spcAft>
                <a:spcPts val="0"/>
              </a:spcAft>
              <a:buSzPct val="85000"/>
              <a:buFont typeface="+mj-lt"/>
              <a:buAutoNum type="arabicPeriod"/>
              <a:defRPr/>
            </a:pP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«Об образовании в Российской Федерации» (2012);</a:t>
            </a:r>
          </a:p>
          <a:p>
            <a:pPr marL="523875" indent="-342900" algn="just" fontAlgn="auto">
              <a:spcBef>
                <a:spcPts val="0"/>
              </a:spcBef>
              <a:spcAft>
                <a:spcPts val="0"/>
              </a:spcAft>
              <a:buSzPct val="85000"/>
              <a:buFont typeface="+mj-lt"/>
              <a:buAutoNum type="arabicPeriod"/>
              <a:defRPr/>
            </a:pPr>
            <a:endParaRPr lang="ru-RU" sz="2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23875" indent="-342900" algn="just" fontAlgn="auto">
              <a:spcBef>
                <a:spcPts val="0"/>
              </a:spcBef>
              <a:spcAft>
                <a:spcPts val="0"/>
              </a:spcAft>
              <a:buSzPct val="85000"/>
              <a:buFont typeface="+mj-lt"/>
              <a:buAutoNum type="arabicPeriod"/>
              <a:defRPr/>
            </a:pP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«О свободе совести и о религиозных объединениях» (1997).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3850" y="1866900"/>
            <a:ext cx="8496300" cy="73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403350" y="296863"/>
            <a:ext cx="6640513" cy="15700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  акты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Федерации, регламентирующие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 в системе образования                         истории   и  культуры религий</a:t>
            </a:r>
          </a:p>
        </p:txBody>
      </p:sp>
      <p:pic>
        <p:nvPicPr>
          <p:cNvPr id="4101" name="Picture 24" descr="C:\Documents and Settings\sterkhov\Мои документы\Downloads\Логотипы\Логотип - спектр - серый контур - без фон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431" t="11943" r="11205" b="19676"/>
          <a:stretch>
            <a:fillRect/>
          </a:stretch>
        </p:blipFill>
        <p:spPr bwMode="auto">
          <a:xfrm>
            <a:off x="7562850" y="23813"/>
            <a:ext cx="14970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8229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314450"/>
            <a:ext cx="9144000" cy="50434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13.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В Российской Федерации признается идеологическое многообразие.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Никакая идеология не может устанавливаться в качестве государственной или обязательной…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14.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Российская Федерация — светское государство. Никакая религия не может устанавливаться                        в качестве государственной или обязательной.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Религиозные объединения отделены от государства и равны перед законом.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17.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3. Осуществление прав и свобод человека и гражданина не должно нарушать права и свободы других лиц.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19.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2. Государство гарантирует равенство прав и свобод человека и гражданина независимо                         от… отношения к религии, убеждений, принадлежности к общественным объединениям…  Запрещаются любые формы ограничения прав граждан по признакам… национальной, языковой или религиозной принадлежности.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28.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Каждому гарантируется свобода совести, свобода вероисповедания, включая право исповедовать индивидуально или совместно с другими любую религию или не исповедовать никакой, свободно выбирать, иметь и распространять религиозные и иные убеждения и действовать в соответствии                     с ними.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3850" y="1268413"/>
            <a:ext cx="8496300" cy="460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692275" y="539750"/>
            <a:ext cx="6989763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Российской Федерации</a:t>
            </a:r>
          </a:p>
        </p:txBody>
      </p:sp>
      <p:pic>
        <p:nvPicPr>
          <p:cNvPr id="5125" name="Picture 24" descr="C:\Documents and Settings\sterkhov\Мои документы\Downloads\Логотипы\Логотип - спектр - серый контур - без фон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431" t="11943" r="11205" b="19676"/>
          <a:stretch>
            <a:fillRect/>
          </a:stretch>
        </p:blipFill>
        <p:spPr bwMode="auto">
          <a:xfrm>
            <a:off x="7562850" y="23813"/>
            <a:ext cx="14970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4177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ъект 3"/>
          <p:cNvSpPr txBox="1">
            <a:spLocks/>
          </p:cNvSpPr>
          <p:nvPr/>
        </p:nvSpPr>
        <p:spPr bwMode="auto">
          <a:xfrm>
            <a:off x="468313" y="1196975"/>
            <a:ext cx="7991475" cy="528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4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E46C0A"/>
              </a:buClr>
              <a:buSzPct val="130000"/>
              <a:buFont typeface="Georgia" pitchFamily="18" charset="0"/>
              <a:buNone/>
            </a:pPr>
            <a:endParaRPr lang="ru-RU" sz="2200">
              <a:solidFill>
                <a:srgbClr val="404040"/>
              </a:solidFill>
              <a:latin typeface="Calibri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31913" y="365125"/>
            <a:ext cx="6840537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«О свободе совести и религиозных объединениях»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5288" y="1773238"/>
            <a:ext cx="8353425" cy="47704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3. Право на свободу совести и свободу вероисповедания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п.5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Никто не обязан сообщать о своем отношении к религии и не может подвергаться принуждению при определении своего отношения к религии, к исповеданию или отказу от исповедания религии, к участию или неучастию в богослужениях, других религиозных обрядах и церемониях, в деятельности религиозных объединений, в обучении религии. Запрещается вовлечение малолетних в религиозные объединения, а также обучение малолетних религии вопреки их воле и без согласия их родителей или лиц, их заменяющих.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5. Религиозное образование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п.1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Каждый имеет право на получение религиозного образования               по своему выбору индивидуально или совместно с другими.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п.2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и образование детей осуществляются родителями или лицами, их заменяющими, с учетом права ребенка на свободу совести и свободу вероисповедания.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п.4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письменной просьбе родителей или лиц, их заменяющих,                   и с согласия детей, обучающихся в государственных или муниципальных образовательных организациях, указанные образовательные организации на основании решения коллегиального органа управления образовательной организации по согласованию с учредителями могут предоставлять религиозной организации возможность обучать детей религии вне рамок образовательной программы.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3850" y="1628775"/>
            <a:ext cx="8496300" cy="71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150" name="Picture 24" descr="C:\Documents and Settings\sterkhov\Мои документы\Downloads\Логотипы\Логотип - спектр - серый контур - без фон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431" t="11943" r="11205" b="19676"/>
          <a:stretch>
            <a:fillRect/>
          </a:stretch>
        </p:blipFill>
        <p:spPr bwMode="auto">
          <a:xfrm>
            <a:off x="7562850" y="23813"/>
            <a:ext cx="14970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0199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3200" y="1604963"/>
            <a:ext cx="8880475" cy="58467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2. 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понятия, используемые в настоящем Федеральном законе.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3. 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  принципы   государственной   политики  и  правового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регулирования отношений в сфере образования.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12. 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программы.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27. 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образовательной организации.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47. 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Правовой статус педагогических работников. Права и свободы педагогических работников, гарантии их реализации.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44. 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Права, обязанности и ответственность в сфере образования родителей (законных представителей) несовершеннолетних обучающихся.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48. 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Обязанности и ответственность педагогических работников.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87. </a:t>
            </a:r>
            <a:r>
              <a:rPr lang="ru-RU" sz="21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изучения основ духовно-нравственной культуры народов Российской Федерации. Особенности получения теологического                       и религиозного образования.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2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ru-RU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523875" indent="-342900" algn="just" fontAlgn="auto">
              <a:spcBef>
                <a:spcPts val="0"/>
              </a:spcBef>
              <a:spcAft>
                <a:spcPts val="0"/>
              </a:spcAft>
              <a:buSzPct val="85000"/>
              <a:buFont typeface="+mj-lt"/>
              <a:buAutoNum type="arabicPeriod"/>
              <a:defRPr/>
            </a:pPr>
            <a:endParaRPr lang="ru-RU" dirty="0">
              <a:solidFill>
                <a:schemeClr val="tx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03350" y="336550"/>
            <a:ext cx="6481763" cy="8318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Закон «Об образовании в Российской Федерации» № 273-ФЗ от 29.12.2012 г.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95288" y="1412875"/>
            <a:ext cx="8497887" cy="71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7173" name="Picture 24" descr="C:\Documents and Settings\sterkhov\Мои документы\Downloads\Логотипы\Логотип - спектр - серый контур - без фон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431" t="11943" r="11205" b="19676"/>
          <a:stretch>
            <a:fillRect/>
          </a:stretch>
        </p:blipFill>
        <p:spPr bwMode="auto">
          <a:xfrm>
            <a:off x="7562850" y="23813"/>
            <a:ext cx="14970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0486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Прямоугольник 3"/>
          <p:cNvSpPr>
            <a:spLocks noChangeArrowheads="1"/>
          </p:cNvSpPr>
          <p:nvPr/>
        </p:nvSpPr>
        <p:spPr bwMode="auto">
          <a:xfrm>
            <a:off x="251520" y="404664"/>
            <a:ext cx="8786812" cy="6009017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altLang="zh-C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Статья 87. Особенности изучения основ духовно-нравственной культуры народов Российской Федерации. Особенности получения теологического и религиозного образования</a:t>
            </a:r>
          </a:p>
          <a:p>
            <a:pPr>
              <a:lnSpc>
                <a:spcPct val="80000"/>
              </a:lnSpc>
              <a:defRPr/>
            </a:pPr>
            <a:endParaRPr lang="ru-RU" altLang="zh-CN" sz="2400" b="1" dirty="0"/>
          </a:p>
          <a:p>
            <a:pPr algn="just">
              <a:lnSpc>
                <a:spcPct val="80000"/>
              </a:lnSpc>
              <a:defRPr/>
            </a:pPr>
            <a:r>
              <a:rPr lang="ru-RU" altLang="zh-CN" sz="2400" dirty="0"/>
              <a:t>1. В целях формирования и развития личности в соответствии с семейными и общественными духовно-нравственными и </a:t>
            </a:r>
            <a:r>
              <a:rPr lang="ru-RU" altLang="zh-CN" sz="2400" dirty="0" err="1"/>
              <a:t>социокультурными</a:t>
            </a:r>
            <a:r>
              <a:rPr lang="ru-RU" altLang="zh-CN" sz="2400" dirty="0"/>
              <a:t> ценностями в основные образовательные программы могут быть включены, в том числе на основании требований соответствующих федеральных государственных образовательных стандартов, учебные предметы, курсы, дисциплины (модули), направленные на </a:t>
            </a:r>
            <a:r>
              <a:rPr lang="ru-RU" altLang="zh-CN" sz="2400" u="sng" dirty="0"/>
              <a:t>получение обучающимися знаний об основах духовно-нравственной культуры народов Российской Федерации</a:t>
            </a:r>
            <a:r>
              <a:rPr lang="ru-RU" altLang="zh-CN" sz="2400" dirty="0"/>
              <a:t>, о нравственных принципах, об исторических и культурных традициях мировой религии (мировых религий), или альтернативные им учебные предметы, курсы, дисциплины (модули).</a:t>
            </a:r>
          </a:p>
          <a:p>
            <a:pPr algn="just">
              <a:lnSpc>
                <a:spcPct val="80000"/>
              </a:lnSpc>
              <a:defRPr/>
            </a:pPr>
            <a:r>
              <a:rPr lang="ru-RU" altLang="zh-CN" sz="2400" dirty="0"/>
              <a:t>2. Выбор одного из учебных предметов, курсов, дисциплин (модулей), включенных в основные общеобразовательные программы, осуществляется родителями (законными представителями) обучающихся.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4925" y="228600"/>
            <a:ext cx="9144000" cy="647700"/>
          </a:xfrm>
          <a:ln>
            <a:miter lim="800000"/>
            <a:headEnd/>
            <a:tailEnd/>
          </a:ln>
          <a:extLst/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3200" b="1" dirty="0" smtClean="0">
                <a:ea typeface="Batang" pitchFamily="18" charset="-127"/>
              </a:rPr>
              <a:t>правовой аспект</a:t>
            </a:r>
            <a:endParaRPr lang="ru-RU" sz="3200" b="1" dirty="0" smtClean="0"/>
          </a:p>
        </p:txBody>
      </p:sp>
      <p:sp>
        <p:nvSpPr>
          <p:cNvPr id="3" name="Объект 2"/>
          <p:cNvSpPr>
            <a:spLocks noGrp="1"/>
          </p:cNvSpPr>
          <p:nvPr>
            <p:ph sz="quarter" idx="10"/>
          </p:nvPr>
        </p:nvSpPr>
        <p:spPr>
          <a:xfrm>
            <a:off x="179512" y="1241425"/>
            <a:ext cx="8785225" cy="5616575"/>
          </a:xfrm>
        </p:spPr>
        <p:txBody>
          <a:bodyPr>
            <a:normAutofit/>
          </a:bodyPr>
          <a:lstStyle/>
          <a:p>
            <a:pPr marL="0" indent="0" algn="ctr" eaLnBrk="1" hangingPunct="1">
              <a:lnSpc>
                <a:spcPct val="50000"/>
              </a:lnSpc>
              <a:buClr>
                <a:srgbClr val="CC0066"/>
              </a:buClr>
              <a:buSzPct val="75000"/>
              <a:buFontTx/>
              <a:buNone/>
              <a:defRPr/>
            </a:pPr>
            <a:endParaRPr lang="ru-RU" sz="2400" dirty="0" smtClean="0">
              <a:solidFill>
                <a:srgbClr val="C00000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CC0066"/>
              </a:buClr>
              <a:buSzPct val="75000"/>
              <a:buFont typeface="Wingdings" pitchFamily="2" charset="2"/>
              <a:buChar char="Ø"/>
              <a:defRPr/>
            </a:pPr>
            <a:r>
              <a:rPr lang="ru-RU" sz="19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1900" dirty="0" smtClean="0">
                <a:solidFill>
                  <a:srgbClr val="AA3C0A"/>
                </a:solidFill>
              </a:rPr>
              <a:t>Федеральный государственный образовательный стандарт начального общего образования, утвержденный приказом Министерства образования и науки Российской Федерации от 6 октября 2009 г.№ 373 (с изменениями)</a:t>
            </a:r>
          </a:p>
          <a:p>
            <a:pPr eaLnBrk="1" hangingPunct="1">
              <a:lnSpc>
                <a:spcPct val="80000"/>
              </a:lnSpc>
              <a:buClr>
                <a:srgbClr val="CC0066"/>
              </a:buClr>
              <a:buSzPct val="75000"/>
              <a:buFont typeface="Wingdings" pitchFamily="2" charset="2"/>
              <a:buChar char="Ø"/>
              <a:defRPr/>
            </a:pPr>
            <a:r>
              <a:rPr lang="ru-RU" sz="1900" dirty="0">
                <a:solidFill>
                  <a:srgbClr val="AA3C0A"/>
                </a:solidFill>
              </a:rPr>
              <a:t>Федеральный государственный образовательный стандарт</a:t>
            </a:r>
            <a:r>
              <a:rPr lang="ru-RU" sz="1800" dirty="0" smtClean="0">
                <a:solidFill>
                  <a:srgbClr val="AA3C0A"/>
                </a:solidFill>
              </a:rPr>
              <a:t> основного общего образования</a:t>
            </a:r>
            <a:r>
              <a:rPr lang="ru-RU" sz="1800" dirty="0">
                <a:solidFill>
                  <a:srgbClr val="AA3C0A"/>
                </a:solidFill>
              </a:rPr>
              <a:t>, утвержденный  приказом Министерства </a:t>
            </a:r>
            <a:r>
              <a:rPr lang="ru-RU" sz="1800" dirty="0" smtClean="0">
                <a:solidFill>
                  <a:srgbClr val="AA3C0A"/>
                </a:solidFill>
              </a:rPr>
              <a:t>образования и </a:t>
            </a:r>
            <a:r>
              <a:rPr lang="ru-RU" sz="1800" dirty="0">
                <a:solidFill>
                  <a:srgbClr val="AA3C0A"/>
                </a:solidFill>
              </a:rPr>
              <a:t>науки Российской </a:t>
            </a:r>
            <a:r>
              <a:rPr lang="ru-RU" sz="1800" dirty="0" smtClean="0">
                <a:solidFill>
                  <a:srgbClr val="AA3C0A"/>
                </a:solidFill>
              </a:rPr>
              <a:t>Федерации от 17 </a:t>
            </a:r>
            <a:r>
              <a:rPr lang="ru-RU" sz="1800" dirty="0">
                <a:solidFill>
                  <a:srgbClr val="AA3C0A"/>
                </a:solidFill>
              </a:rPr>
              <a:t>декабря 2010 г. № </a:t>
            </a:r>
            <a:r>
              <a:rPr lang="ru-RU" sz="1800" dirty="0" smtClean="0">
                <a:solidFill>
                  <a:srgbClr val="AA3C0A"/>
                </a:solidFill>
              </a:rPr>
              <a:t>1897</a:t>
            </a:r>
          </a:p>
          <a:p>
            <a:pPr eaLnBrk="1" hangingPunct="1">
              <a:lnSpc>
                <a:spcPct val="80000"/>
              </a:lnSpc>
              <a:buClr>
                <a:srgbClr val="CC0066"/>
              </a:buClr>
              <a:buSzPct val="75000"/>
              <a:buFont typeface="Wingdings" pitchFamily="2" charset="2"/>
              <a:buChar char="Ø"/>
              <a:defRPr/>
            </a:pPr>
            <a:r>
              <a:rPr lang="ru-RU" sz="1900" dirty="0">
                <a:solidFill>
                  <a:srgbClr val="AA3C0A"/>
                </a:solidFill>
              </a:rPr>
              <a:t>Приказ Министерства образования и науки РФ от 31 марта 2014 г. № 253 “Об утверждении федерального перечня учебников, рекомендуемых к использованию при реализации имеющих государственную аккредитацию образовательных программ начального общего, основного общего, среднего общего образования</a:t>
            </a:r>
            <a:r>
              <a:rPr lang="ru-RU" sz="1900" dirty="0" smtClean="0">
                <a:solidFill>
                  <a:srgbClr val="AA3C0A"/>
                </a:solidFill>
              </a:rPr>
              <a:t>” (с изменениями)</a:t>
            </a:r>
          </a:p>
          <a:p>
            <a:pPr eaLnBrk="1" hangingPunct="1">
              <a:lnSpc>
                <a:spcPct val="80000"/>
              </a:lnSpc>
              <a:buClr>
                <a:srgbClr val="CC0066"/>
              </a:buClr>
              <a:buSzPct val="75000"/>
              <a:buFont typeface="Wingdings" pitchFamily="2" charset="2"/>
              <a:buChar char="Ø"/>
              <a:defRPr/>
            </a:pPr>
            <a:r>
              <a:rPr lang="ru-RU" sz="1900" dirty="0" smtClean="0">
                <a:solidFill>
                  <a:srgbClr val="AA3C0A"/>
                </a:solidFill>
              </a:rPr>
              <a:t>Регламент выбора в образовательной организации родителями (законными представителями) одного из модулей комплексного курса «Основы религиозных культур и светской этики» (направлен письмом </a:t>
            </a:r>
            <a:r>
              <a:rPr lang="ru-RU" sz="1900" dirty="0" err="1" smtClean="0">
                <a:solidFill>
                  <a:srgbClr val="AA3C0A"/>
                </a:solidFill>
              </a:rPr>
              <a:t>Минобрнауки</a:t>
            </a:r>
            <a:r>
              <a:rPr lang="ru-RU" sz="1900" dirty="0" smtClean="0">
                <a:solidFill>
                  <a:srgbClr val="AA3C0A"/>
                </a:solidFill>
              </a:rPr>
              <a:t> РФ от 31 марта 2015 г. № 08-461)</a:t>
            </a:r>
          </a:p>
          <a:p>
            <a:pPr eaLnBrk="1" hangingPunct="1">
              <a:lnSpc>
                <a:spcPct val="80000"/>
              </a:lnSpc>
              <a:buClr>
                <a:srgbClr val="CC0066"/>
              </a:buClr>
              <a:buSzPct val="75000"/>
              <a:buFont typeface="Wingdings" pitchFamily="2" charset="2"/>
              <a:buChar char="Ø"/>
              <a:defRPr/>
            </a:pPr>
            <a:r>
              <a:rPr lang="ru-RU" sz="19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ПРИМЕРНАЯ ОСНОВНАЯ ОБРАЗОВАТЕЛЬНАЯ ПРОГРАММА </a:t>
            </a:r>
            <a:r>
              <a:rPr lang="ru-RU" sz="19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НАЧАЛЬНОГО </a:t>
            </a:r>
            <a:r>
              <a:rPr lang="ru-RU" sz="19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ОБЩЕГО ОБРАЗОВАНИЯ </a:t>
            </a:r>
            <a:r>
              <a:rPr lang="ru-RU" sz="1900" dirty="0">
                <a:solidFill>
                  <a:srgbClr val="AA3C0A"/>
                </a:solidFill>
              </a:rPr>
              <a:t>(ОДОБРЕНА Федеральным учебно-методическим объединением по общему образованию Протокол заседания от 8 апреля 2015 г. № 1/15)</a:t>
            </a:r>
          </a:p>
          <a:p>
            <a:pPr eaLnBrk="1" hangingPunct="1">
              <a:lnSpc>
                <a:spcPct val="80000"/>
              </a:lnSpc>
              <a:buClr>
                <a:srgbClr val="CC0066"/>
              </a:buClr>
              <a:buSzPct val="75000"/>
              <a:buFont typeface="Wingdings" pitchFamily="2" charset="2"/>
              <a:buChar char="Ø"/>
              <a:defRPr/>
            </a:pPr>
            <a:endParaRPr lang="ru-RU" sz="1900" dirty="0">
              <a:solidFill>
                <a:srgbClr val="AA3C0A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CC0066"/>
              </a:buClr>
              <a:buSzPct val="75000"/>
              <a:buFont typeface="Wingdings" pitchFamily="2" charset="2"/>
              <a:buChar char="Ø"/>
              <a:defRPr/>
            </a:pPr>
            <a:endParaRPr lang="ru-RU" sz="1900" dirty="0">
              <a:solidFill>
                <a:srgbClr val="AA3C0A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CC0066"/>
              </a:buClr>
              <a:buSzPct val="75000"/>
              <a:buFont typeface="Wingdings" pitchFamily="2" charset="2"/>
              <a:buChar char="Ø"/>
              <a:defRPr/>
            </a:pPr>
            <a:endParaRPr lang="ru-RU" sz="1900" dirty="0" smtClean="0">
              <a:solidFill>
                <a:srgbClr val="C00000"/>
              </a:solidFill>
            </a:endParaRPr>
          </a:p>
          <a:p>
            <a:pPr marL="285750" indent="-285750" eaLnBrk="1" hangingPunct="1">
              <a:lnSpc>
                <a:spcPct val="80000"/>
              </a:lnSpc>
              <a:buClr>
                <a:srgbClr val="CC0066"/>
              </a:buClr>
              <a:buSzPct val="75000"/>
              <a:buFont typeface="Wingdings" pitchFamily="2" charset="2"/>
              <a:buChar char="Ø"/>
              <a:defRPr/>
            </a:pPr>
            <a:endParaRPr lang="ru-RU" sz="1800" dirty="0" smtClean="0">
              <a:solidFill>
                <a:srgbClr val="80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ъект 3"/>
          <p:cNvSpPr txBox="1">
            <a:spLocks/>
          </p:cNvSpPr>
          <p:nvPr/>
        </p:nvSpPr>
        <p:spPr bwMode="auto">
          <a:xfrm>
            <a:off x="468313" y="1196975"/>
            <a:ext cx="7991475" cy="528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4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E46C0A"/>
              </a:buClr>
              <a:buSzPct val="130000"/>
              <a:buFont typeface="Georgia" pitchFamily="18" charset="0"/>
              <a:buNone/>
            </a:pPr>
            <a:endParaRPr lang="ru-RU" sz="2200">
              <a:solidFill>
                <a:srgbClr val="404040"/>
              </a:solidFill>
              <a:latin typeface="Calibri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20850" y="214313"/>
            <a:ext cx="5946775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государственный образовательный стандарт начального общего образования (ФГОС  НОО) </a:t>
            </a:r>
          </a:p>
        </p:txBody>
      </p:sp>
      <p:sp>
        <p:nvSpPr>
          <p:cNvPr id="8196" name="Прямоугольник 4"/>
          <p:cNvSpPr>
            <a:spLocks noChangeArrowheads="1"/>
          </p:cNvSpPr>
          <p:nvPr/>
        </p:nvSpPr>
        <p:spPr bwMode="auto">
          <a:xfrm>
            <a:off x="179388" y="2205038"/>
            <a:ext cx="87137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 algn="just"/>
            <a:endParaRPr lang="ru-RU"/>
          </a:p>
          <a:p>
            <a:pPr marL="342900" indent="-342900" algn="just"/>
            <a:endParaRPr lang="ru-RU"/>
          </a:p>
          <a:p>
            <a:pPr marL="342900" indent="-342900" algn="just"/>
            <a:r>
              <a:rPr lang="ru-RU"/>
              <a:t>	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95288" y="1457325"/>
            <a:ext cx="8497887" cy="71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68313" y="1628775"/>
            <a:ext cx="8207375" cy="53546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Предметная область «Основы религиозных культур и светской этики» (ОРКСЭ):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православной культуры, 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иудейской культуры, 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буддийской культуры, 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исламской культуры, 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мировых религиозных культур, основы светской этики.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результатам освоения основных образовательных программ: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метапредметные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личностные результаты образования.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стандартизируемого воспитательного компонента.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pic>
        <p:nvPicPr>
          <p:cNvPr id="8199" name="Picture 24" descr="C:\Documents and Settings\sterkhov\Мои документы\Downloads\Логотипы\Логотип - спектр - серый контур - без фон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431" t="11943" r="11205" b="19676"/>
          <a:stretch>
            <a:fillRect/>
          </a:stretch>
        </p:blipFill>
        <p:spPr bwMode="auto">
          <a:xfrm>
            <a:off x="7562850" y="23813"/>
            <a:ext cx="14970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6426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ъект 3"/>
          <p:cNvSpPr txBox="1">
            <a:spLocks/>
          </p:cNvSpPr>
          <p:nvPr/>
        </p:nvSpPr>
        <p:spPr bwMode="auto">
          <a:xfrm>
            <a:off x="468313" y="1196975"/>
            <a:ext cx="7991475" cy="528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4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E46C0A"/>
              </a:buClr>
              <a:buSzPct val="130000"/>
              <a:buFont typeface="Georgia" pitchFamily="18" charset="0"/>
              <a:buNone/>
            </a:pPr>
            <a:endParaRPr lang="ru-RU" sz="2200">
              <a:solidFill>
                <a:srgbClr val="404040"/>
              </a:solidFill>
              <a:latin typeface="Calibri" pitchFamily="34" charset="0"/>
            </a:endParaRPr>
          </a:p>
        </p:txBody>
      </p:sp>
      <p:sp>
        <p:nvSpPr>
          <p:cNvPr id="9219" name="Прямоугольник 1"/>
          <p:cNvSpPr>
            <a:spLocks noChangeArrowheads="1"/>
          </p:cNvSpPr>
          <p:nvPr/>
        </p:nvSpPr>
        <p:spPr bwMode="auto">
          <a:xfrm>
            <a:off x="692150" y="1179513"/>
            <a:ext cx="79930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 sz="2000">
              <a:latin typeface="Calibri" pitchFamily="34" charset="0"/>
            </a:endParaRPr>
          </a:p>
        </p:txBody>
      </p:sp>
      <p:sp>
        <p:nvSpPr>
          <p:cNvPr id="9220" name="Прямоугольник 4"/>
          <p:cNvSpPr>
            <a:spLocks noChangeArrowheads="1"/>
          </p:cNvSpPr>
          <p:nvPr/>
        </p:nvSpPr>
        <p:spPr bwMode="auto">
          <a:xfrm>
            <a:off x="750888" y="2624138"/>
            <a:ext cx="7947025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endParaRPr lang="ru-RU" sz="1200">
              <a:solidFill>
                <a:srgbClr val="000000"/>
              </a:solidFill>
              <a:latin typeface="Courier New" pitchFamily="49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873250" y="333375"/>
            <a:ext cx="58420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Примерная основная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программа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начального общего образования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95288" y="1916113"/>
            <a:ext cx="8497887" cy="73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84188" y="2133600"/>
            <a:ext cx="8351837" cy="50927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предметное содержание по каждому из модулей ОРКСЭ                 и планируемые результаты его освоения, а также учебная нагрузка по ОРКСЭ в примерных учебных планах для общеобразовательных организаций;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sz="2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образования по религиозным культурам                        в рамках ОРКСЭ и требования к его освоению школьниками   в соответствии с нормой Федерального закона                                 «Об образовании в Российской Федерации» (ч. 3 ст. 87)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прошли экспертизу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централизованных религиозных организациях. </a:t>
            </a:r>
          </a:p>
          <a:p>
            <a:pPr marL="265113" indent="-26511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224" name="Picture 24" descr="C:\Documents and Settings\sterkhov\Мои документы\Downloads\Логотипы\Логотип - спектр - серый контур - без фон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431" t="11943" r="11205" b="19676"/>
          <a:stretch>
            <a:fillRect/>
          </a:stretch>
        </p:blipFill>
        <p:spPr bwMode="auto">
          <a:xfrm>
            <a:off x="7562850" y="23813"/>
            <a:ext cx="14970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4040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ъект 3"/>
          <p:cNvSpPr txBox="1">
            <a:spLocks/>
          </p:cNvSpPr>
          <p:nvPr/>
        </p:nvSpPr>
        <p:spPr bwMode="auto">
          <a:xfrm>
            <a:off x="468313" y="2565400"/>
            <a:ext cx="7991475" cy="384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4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E46C0A"/>
              </a:buClr>
              <a:buSzPct val="130000"/>
              <a:buFont typeface="Georgia" pitchFamily="18" charset="0"/>
              <a:buNone/>
            </a:pPr>
            <a:endParaRPr lang="ru-RU" sz="2200">
              <a:solidFill>
                <a:srgbClr val="404040"/>
              </a:solidFill>
              <a:latin typeface="Calibri" pitchFamily="34" charset="0"/>
            </a:endParaRPr>
          </a:p>
        </p:txBody>
      </p:sp>
      <p:sp>
        <p:nvSpPr>
          <p:cNvPr id="10243" name="Прямоугольник 1"/>
          <p:cNvSpPr>
            <a:spLocks noChangeArrowheads="1"/>
          </p:cNvSpPr>
          <p:nvPr/>
        </p:nvSpPr>
        <p:spPr bwMode="auto">
          <a:xfrm>
            <a:off x="692150" y="1179513"/>
            <a:ext cx="79930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 sz="2000">
              <a:latin typeface="Calibri" pitchFamily="34" charset="0"/>
            </a:endParaRPr>
          </a:p>
        </p:txBody>
      </p:sp>
      <p:sp>
        <p:nvSpPr>
          <p:cNvPr id="10244" name="Прямоугольник 4"/>
          <p:cNvSpPr>
            <a:spLocks noChangeArrowheads="1"/>
          </p:cNvSpPr>
          <p:nvPr/>
        </p:nvSpPr>
        <p:spPr bwMode="auto">
          <a:xfrm>
            <a:off x="750888" y="2624138"/>
            <a:ext cx="7947025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endParaRPr lang="ru-RU" sz="1200">
              <a:solidFill>
                <a:srgbClr val="000000"/>
              </a:solidFill>
              <a:latin typeface="Courier New" pitchFamily="49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46200" y="139700"/>
            <a:ext cx="7351713" cy="19399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перечень учебников,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рекомендуемых к использованию при реализации имеющих государственную аккредитацию образовательных программ начального общего, основного общего, среднего общего образования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17500" y="2168525"/>
            <a:ext cx="8496300" cy="71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47" name="Rectangle 1"/>
          <p:cNvSpPr>
            <a:spLocks noChangeArrowheads="1"/>
          </p:cNvSpPr>
          <p:nvPr/>
        </p:nvSpPr>
        <p:spPr bwMode="auto">
          <a:xfrm>
            <a:off x="836613" y="2790825"/>
            <a:ext cx="777557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240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В образовательном процессе в школе могут использоваться учебники по модулям ОРКСЭ из Федерального перечня (утвержден приказом Минобрнауки России от 31 марта 2014 г. № 253). </a:t>
            </a:r>
          </a:p>
          <a:p>
            <a:pPr algn="just">
              <a:buFont typeface="Wingdings" pitchFamily="2" charset="2"/>
              <a:buChar char="Ø"/>
            </a:pPr>
            <a:endParaRPr lang="ru-RU" sz="2400">
              <a:solidFill>
                <a:srgbClr val="17375E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40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Педагог свободен в выборе учебников, соответствующих учебно-методических комплектов (УМК) из актуального Федерального перечня. </a:t>
            </a:r>
          </a:p>
        </p:txBody>
      </p:sp>
      <p:pic>
        <p:nvPicPr>
          <p:cNvPr id="10248" name="Picture 24" descr="C:\Documents and Settings\sterkhov\Мои документы\Downloads\Логотипы\Логотип - спектр - серый контур - без фон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431" t="11943" r="11205" b="19676"/>
          <a:stretch>
            <a:fillRect/>
          </a:stretch>
        </p:blipFill>
        <p:spPr bwMode="auto">
          <a:xfrm>
            <a:off x="7562850" y="23813"/>
            <a:ext cx="14970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8337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ъект 3"/>
          <p:cNvSpPr txBox="1">
            <a:spLocks/>
          </p:cNvSpPr>
          <p:nvPr/>
        </p:nvSpPr>
        <p:spPr bwMode="auto">
          <a:xfrm>
            <a:off x="468313" y="2565400"/>
            <a:ext cx="7991475" cy="384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4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E46C0A"/>
              </a:buClr>
              <a:buSzPct val="130000"/>
              <a:buFont typeface="Georgia" pitchFamily="18" charset="0"/>
              <a:buNone/>
            </a:pPr>
            <a:endParaRPr lang="ru-RU" sz="2200">
              <a:solidFill>
                <a:srgbClr val="404040"/>
              </a:solidFill>
              <a:latin typeface="Calibri" pitchFamily="34" charset="0"/>
            </a:endParaRPr>
          </a:p>
        </p:txBody>
      </p:sp>
      <p:sp>
        <p:nvSpPr>
          <p:cNvPr id="12291" name="Прямоугольник 1"/>
          <p:cNvSpPr>
            <a:spLocks noChangeArrowheads="1"/>
          </p:cNvSpPr>
          <p:nvPr/>
        </p:nvSpPr>
        <p:spPr bwMode="auto">
          <a:xfrm>
            <a:off x="692150" y="1179513"/>
            <a:ext cx="79930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 sz="2000">
              <a:latin typeface="Calibri" pitchFamily="34" charset="0"/>
            </a:endParaRPr>
          </a:p>
        </p:txBody>
      </p:sp>
      <p:sp>
        <p:nvSpPr>
          <p:cNvPr id="12292" name="Прямоугольник 4"/>
          <p:cNvSpPr>
            <a:spLocks noChangeArrowheads="1"/>
          </p:cNvSpPr>
          <p:nvPr/>
        </p:nvSpPr>
        <p:spPr bwMode="auto">
          <a:xfrm>
            <a:off x="750888" y="2624138"/>
            <a:ext cx="7947025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endParaRPr lang="ru-RU" sz="1200">
              <a:solidFill>
                <a:srgbClr val="000000"/>
              </a:solidFill>
              <a:latin typeface="Courier New" pitchFamily="49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19250" y="692150"/>
            <a:ext cx="65532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Инструктивно-методические  письма Министерства образования и науки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95288" y="2420938"/>
            <a:ext cx="8497887" cy="71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68313" y="2565400"/>
            <a:ext cx="8351837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Минобрнауки России от 31 марта 2015 года № 08-461 «Регламент выбора модуля курса ОРКСЭ»;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Минобрнауки России от 25 мая 2015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08-761 «Методические рекомендации по изучению предметных областей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религиозных культур  и светской этики и Основы духовно-нравственной культуры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народов России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Минобрнауки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от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января 2018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№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08-96   «Методические рекомендации по совершенствованию процесса реализации комплексного учебного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курса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«Основы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религиозных культур  и светской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этики»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предметной области «Основы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духовно-нравственной культуры народов России».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6" name="Picture 24" descr="C:\Documents and Settings\sterkhov\Мои документы\Downloads\Логотипы\Логотип - спектр - серый контур - без фон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431" t="11943" r="11205" b="19676"/>
          <a:stretch>
            <a:fillRect/>
          </a:stretch>
        </p:blipFill>
        <p:spPr bwMode="auto">
          <a:xfrm>
            <a:off x="7562850" y="23813"/>
            <a:ext cx="14970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3089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F7DA-1377-4B84-96EF-EACA7495FF1E}" type="slidenum">
              <a:rPr lang="ru-RU" smtClean="0"/>
              <a:pPr/>
              <a:t>13</a:t>
            </a:fld>
            <a:endParaRPr lang="ru-RU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313319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ъект 3"/>
          <p:cNvSpPr txBox="1">
            <a:spLocks/>
          </p:cNvSpPr>
          <p:nvPr/>
        </p:nvSpPr>
        <p:spPr bwMode="auto">
          <a:xfrm>
            <a:off x="395288" y="2133600"/>
            <a:ext cx="7848600" cy="434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4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E46C0A"/>
              </a:buClr>
              <a:buSzPct val="130000"/>
              <a:buFont typeface="Georgia" pitchFamily="18" charset="0"/>
              <a:buNone/>
            </a:pPr>
            <a:endParaRPr lang="ru-RU" sz="2200">
              <a:solidFill>
                <a:srgbClr val="404040"/>
              </a:solidFill>
              <a:latin typeface="Calibri" pitchFamily="34" charset="0"/>
            </a:endParaRPr>
          </a:p>
        </p:txBody>
      </p:sp>
      <p:sp>
        <p:nvSpPr>
          <p:cNvPr id="11267" name="Прямоугольник 1"/>
          <p:cNvSpPr>
            <a:spLocks noChangeArrowheads="1"/>
          </p:cNvSpPr>
          <p:nvPr/>
        </p:nvSpPr>
        <p:spPr bwMode="auto">
          <a:xfrm>
            <a:off x="692150" y="1179513"/>
            <a:ext cx="79930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 sz="2000">
              <a:latin typeface="Calibri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66713" y="792163"/>
            <a:ext cx="8382000" cy="553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sz="2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sz="2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sz="2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Конвенция о правах ребенка (ст. 14);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Государства-участники уважают право ребенка на свободу мысли, совести и религии.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Свобода исповедовать свою религию или веру может подвергаться только таким ограничениям, которые установлены законом и необходимы для охраны государственной безопасности, общественного порядка, нравственности и здоровья населения или защиты основных прав и свобод других лиц.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Международный пакт об экономических, социальных                      и  культурных правах (п. 3 ст. 13);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1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Участвующие в настоящем Пакте государства признают право каждого человека на образование. Они соглашаются, что образование должно быть направлено на полное развитие человеческой личности и создание ее достоинства и должно укреплять уважение к правам человека и основным свободам. Они далее соглашаются в том, что образование должно дать возможность всем быть полезными участниками свободного общества, способствовать взаимопониманию, терпимости и дружбе между всеми нациями и всеми расовыми, этническими и религиозными группами и содействовать работе Организации Объединенных Наций по поддержанию мира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 № 1 Европейской Конвенции о защите прав человека и основных свобод (ст. 2 «Право на образование»).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Никому не может быть отказано в праве на образование. Государство при осуществлении любых функций, которые оно принимает на себя в области образования и обучения, уважает право родителей обеспечивать такое образование и такое обучение, которые соответствуют их религиозным и философским убеждениям.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404938" y="404813"/>
            <a:ext cx="6157912" cy="14779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Международные нормативные правовые акты по вопросу преподавания истории                и культуры религий в светской школе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5288" y="1844675"/>
            <a:ext cx="8497887" cy="71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1271" name="Picture 24" descr="C:\Documents and Settings\sterkhov\Мои документы\Downloads\Логотипы\Логотип - спектр - серый контур - без фон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431" t="11943" r="11205" b="19676"/>
          <a:stretch>
            <a:fillRect/>
          </a:stretch>
        </p:blipFill>
        <p:spPr bwMode="auto">
          <a:xfrm>
            <a:off x="7562850" y="23813"/>
            <a:ext cx="14970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9651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92250"/>
            <a:ext cx="8929688" cy="55705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523875" indent="-342900" algn="just" fontAlgn="auto">
              <a:spcBef>
                <a:spcPts val="0"/>
              </a:spcBef>
              <a:spcAft>
                <a:spcPts val="0"/>
              </a:spcAft>
              <a:buSzPct val="85000"/>
              <a:buFont typeface="+mj-lt"/>
              <a:buAutoNum type="arabicPeriod"/>
              <a:defRPr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Российская Федерация — светское государство. </a:t>
            </a:r>
          </a:p>
          <a:p>
            <a:pPr marL="523875" indent="-342900" algn="just" fontAlgn="auto">
              <a:spcBef>
                <a:spcPts val="0"/>
              </a:spcBef>
              <a:spcAft>
                <a:spcPts val="0"/>
              </a:spcAft>
              <a:buSzPct val="85000"/>
              <a:buFont typeface="+mj-lt"/>
              <a:buAutoNum type="arabicPeriod"/>
              <a:defRPr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Равенство прав и свобод человека и гражданина независимо от его отношения к религии.</a:t>
            </a:r>
          </a:p>
          <a:p>
            <a:pPr marL="523875" indent="-342900" algn="just" fontAlgn="auto">
              <a:spcBef>
                <a:spcPts val="0"/>
              </a:spcBef>
              <a:spcAft>
                <a:spcPts val="0"/>
              </a:spcAft>
              <a:buSzPct val="85000"/>
              <a:buFont typeface="+mj-lt"/>
              <a:buAutoNum type="arabicPeriod"/>
              <a:defRPr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Идеологическое многообразие.</a:t>
            </a:r>
          </a:p>
          <a:p>
            <a:pPr marL="523875" indent="-342900" algn="just" fontAlgn="auto">
              <a:spcBef>
                <a:spcPts val="0"/>
              </a:spcBef>
              <a:spcAft>
                <a:spcPts val="0"/>
              </a:spcAft>
              <a:buSzPct val="85000"/>
              <a:buFont typeface="+mj-lt"/>
              <a:buAutoNum type="arabicPeriod"/>
              <a:defRPr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Свобода совести, свобода вероисповедания.</a:t>
            </a:r>
          </a:p>
          <a:p>
            <a:pPr marL="523875" indent="-342900" algn="just" fontAlgn="auto">
              <a:spcBef>
                <a:spcPts val="0"/>
              </a:spcBef>
              <a:spcAft>
                <a:spcPts val="0"/>
              </a:spcAft>
              <a:buSzPct val="85000"/>
              <a:buFont typeface="+mj-lt"/>
              <a:buAutoNum type="arabicPeriod"/>
              <a:defRPr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Запрет пропаганды национального и религиозного превосходства.</a:t>
            </a:r>
          </a:p>
          <a:p>
            <a:pPr marL="523875" indent="-342900" algn="just" fontAlgn="auto">
              <a:spcBef>
                <a:spcPts val="0"/>
              </a:spcBef>
              <a:spcAft>
                <a:spcPts val="0"/>
              </a:spcAft>
              <a:buSzPct val="85000"/>
              <a:buFont typeface="+mj-lt"/>
              <a:buAutoNum type="arabicPeriod"/>
              <a:defRPr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Светский характер образования в государственных и муниципальных образовательных организациях.</a:t>
            </a:r>
          </a:p>
          <a:p>
            <a:pPr marL="523875" indent="-342900" algn="just" fontAlgn="auto">
              <a:spcBef>
                <a:spcPts val="0"/>
              </a:spcBef>
              <a:spcAft>
                <a:spcPts val="0"/>
              </a:spcAft>
              <a:buSzPct val="85000"/>
              <a:buFont typeface="+mj-lt"/>
              <a:buAutoNum type="arabicPeriod"/>
              <a:defRPr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Запрет вовлечения малолетних в религиозные объединения.</a:t>
            </a:r>
          </a:p>
          <a:p>
            <a:pPr marL="523875" indent="-342900" algn="just" fontAlgn="auto">
              <a:spcBef>
                <a:spcPts val="0"/>
              </a:spcBef>
              <a:spcAft>
                <a:spcPts val="0"/>
              </a:spcAft>
              <a:buSzPct val="85000"/>
              <a:buFont typeface="+mj-lt"/>
              <a:buAutoNum type="arabicPeriod"/>
              <a:defRPr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 на получение религиозного образования.</a:t>
            </a:r>
          </a:p>
          <a:p>
            <a:pPr marL="523875" indent="-342900" algn="just" fontAlgn="auto">
              <a:spcBef>
                <a:spcPts val="0"/>
              </a:spcBef>
              <a:spcAft>
                <a:spcPts val="0"/>
              </a:spcAft>
              <a:buSzPct val="85000"/>
              <a:buFont typeface="+mj-lt"/>
              <a:buAutoNum type="arabicPeriod"/>
              <a:defRPr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Религиозные организации вправе в соответствии со своими уставами                  и с законодательством создавать образовательные учреждения. </a:t>
            </a:r>
          </a:p>
          <a:p>
            <a:pPr marL="523875" indent="-342900" algn="just" fontAlgn="auto">
              <a:spcBef>
                <a:spcPts val="0"/>
              </a:spcBef>
              <a:spcAft>
                <a:spcPts val="0"/>
              </a:spcAft>
              <a:buSzPct val="85000"/>
              <a:buFont typeface="+mj-lt"/>
              <a:buAutoNum type="arabicPeriod"/>
              <a:defRPr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государственных и муниципальных образовательных организациях                  и в организациях, осуществляющих управление в сфере образования, не допускается создание и деятельность организационных структур религиозных движений и организаций.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23875" indent="-342900" algn="just" fontAlgn="auto">
              <a:spcBef>
                <a:spcPts val="0"/>
              </a:spcBef>
              <a:spcAft>
                <a:spcPts val="0"/>
              </a:spcAft>
              <a:buSzPct val="85000"/>
              <a:buFont typeface="+mj-lt"/>
              <a:buAutoNum type="arabicPeriod"/>
              <a:defRPr/>
            </a:pPr>
            <a:endParaRPr lang="ru-RU" dirty="0">
              <a:latin typeface="+mn-lt"/>
              <a:cs typeface="+mn-cs"/>
            </a:endParaRPr>
          </a:p>
          <a:p>
            <a:pPr marL="523875" indent="-342900" algn="just" fontAlgn="auto">
              <a:spcBef>
                <a:spcPts val="0"/>
              </a:spcBef>
              <a:spcAft>
                <a:spcPts val="0"/>
              </a:spcAft>
              <a:buSzPct val="85000"/>
              <a:buFont typeface="+mj-lt"/>
              <a:buAutoNum type="arabicPeriod"/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31913" y="361950"/>
            <a:ext cx="7343775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Конституционно-правовые нормы</a:t>
            </a:r>
            <a:r>
              <a:rPr lang="ru-RU" sz="32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8313" y="1412875"/>
            <a:ext cx="8496300" cy="71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3317" name="Picture 24" descr="C:\Documents and Settings\sterkhov\Мои документы\Downloads\Логотипы\Логотип - спектр - серый контур - без фон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431" t="11943" r="11205" b="19676"/>
          <a:stretch>
            <a:fillRect/>
          </a:stretch>
        </p:blipFill>
        <p:spPr bwMode="auto">
          <a:xfrm>
            <a:off x="7562850" y="23813"/>
            <a:ext cx="14970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7293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Объект 3"/>
          <p:cNvSpPr txBox="1">
            <a:spLocks/>
          </p:cNvSpPr>
          <p:nvPr/>
        </p:nvSpPr>
        <p:spPr bwMode="auto">
          <a:xfrm>
            <a:off x="468313" y="1196975"/>
            <a:ext cx="7991475" cy="528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4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ts val="300"/>
              </a:spcAft>
              <a:buClr>
                <a:srgbClr val="E46C0A"/>
              </a:buClr>
              <a:buSzPct val="130000"/>
              <a:buFont typeface="Georgia" pitchFamily="18" charset="0"/>
              <a:buNone/>
            </a:pPr>
            <a:endParaRPr lang="ru-RU" sz="2200" smtClean="0">
              <a:solidFill>
                <a:srgbClr val="404040"/>
              </a:solidFill>
              <a:latin typeface="Calibri" pitchFamily="34" charset="0"/>
            </a:endParaRPr>
          </a:p>
        </p:txBody>
      </p:sp>
      <p:sp>
        <p:nvSpPr>
          <p:cNvPr id="3075" name="Прямоугольник 1"/>
          <p:cNvSpPr>
            <a:spLocks noChangeArrowheads="1"/>
          </p:cNvSpPr>
          <p:nvPr/>
        </p:nvSpPr>
        <p:spPr bwMode="auto">
          <a:xfrm>
            <a:off x="715963" y="1425575"/>
            <a:ext cx="7993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000" smtClean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3076" name="Прямоугольник 4"/>
          <p:cNvSpPr>
            <a:spLocks noChangeArrowheads="1"/>
          </p:cNvSpPr>
          <p:nvPr/>
        </p:nvSpPr>
        <p:spPr bwMode="auto">
          <a:xfrm>
            <a:off x="750888" y="2624138"/>
            <a:ext cx="7947025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sz="1200" smtClean="0">
              <a:solidFill>
                <a:srgbClr val="000000"/>
              </a:solidFill>
              <a:latin typeface="Courier New" pitchFamily="49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95438" y="320675"/>
            <a:ext cx="62357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 развития воспитания                                в Российской Федерации </a:t>
            </a:r>
          </a:p>
          <a:p>
            <a:pPr algn="ctr">
              <a:defRPr/>
            </a:pPr>
            <a:r>
              <a:rPr lang="ru-RU" sz="2400" b="1" dirty="0"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период до 2025 года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23850" y="1541463"/>
            <a:ext cx="8496300" cy="73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079" name="Rectangle 1"/>
          <p:cNvSpPr>
            <a:spLocks noChangeArrowheads="1"/>
          </p:cNvSpPr>
          <p:nvPr/>
        </p:nvSpPr>
        <p:spPr bwMode="auto">
          <a:xfrm>
            <a:off x="323850" y="1568450"/>
            <a:ext cx="8569325" cy="517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457200" fontAlgn="base">
              <a:spcBef>
                <a:spcPct val="0"/>
              </a:spcBef>
              <a:spcAft>
                <a:spcPct val="0"/>
              </a:spcAft>
            </a:pPr>
            <a:r>
              <a:rPr lang="ru-RU" sz="2200" b="1" dirty="0" smtClean="0">
                <a:solidFill>
                  <a:srgbClr val="17375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Развитие социальных институтов воспитания</a:t>
            </a: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srgbClr val="17375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поддержка семейного воспитания; </a:t>
            </a: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srgbClr val="17375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развитие воспитания в системе образования;</a:t>
            </a: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srgbClr val="17375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расширение воспитательных возможностей информационных ресурсов; </a:t>
            </a: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srgbClr val="17375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поддержка общественных объединений в сфере воспитания.  </a:t>
            </a:r>
          </a:p>
          <a:p>
            <a:pPr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b="1" dirty="0" smtClean="0">
                <a:solidFill>
                  <a:srgbClr val="17375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 Обновление воспитательного процесса с учетом современных достижений науки и на основе отечественных традиций</a:t>
            </a:r>
          </a:p>
          <a:p>
            <a:pPr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srgbClr val="17375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гражданское воспитание; </a:t>
            </a:r>
          </a:p>
          <a:p>
            <a:pPr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srgbClr val="17375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патриотическое воспитание и формирование российской идентичности; </a:t>
            </a:r>
          </a:p>
          <a:p>
            <a:pPr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srgbClr val="17375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духовное и нравственное воспитание детей на основе российских традиционных ценностей;</a:t>
            </a:r>
          </a:p>
          <a:p>
            <a:pPr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srgbClr val="17375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приобщение детей к культурному наследию. </a:t>
            </a:r>
          </a:p>
        </p:txBody>
      </p:sp>
    </p:spTree>
    <p:extLst>
      <p:ext uri="{BB962C8B-B14F-4D97-AF65-F5344CB8AC3E}">
        <p14:creationId xmlns:p14="http://schemas.microsoft.com/office/powerpoint/2010/main" xmlns="" val="1406688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74638"/>
            <a:ext cx="8043890" cy="582594"/>
          </a:xfrm>
        </p:spPr>
        <p:txBody>
          <a:bodyPr/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Стратегия национальной безопасности РФ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857232"/>
            <a:ext cx="8229600" cy="4811715"/>
          </a:xfrm>
        </p:spPr>
        <p:txBody>
          <a:bodyPr/>
          <a:lstStyle/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Национальные интересы и стратегические национальные приоритеты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сохранение и развитие культуры, традиционных российских духовно-нравственных ценностей</a:t>
            </a: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IV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Обеспечение национальной безопасности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Основными угрозами государственной и общественной безопасности являются: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… деятельность радикальных общественных объединений и группировок, использующих националистическую и религиозно-экстремистскую идеологию…, разрушение традиционных российских духовно-нравственных ценностей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Для решения задач национальной безопасности … необходимы: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повышение роли школы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воспитании молодежи  как ответственных граждан России  на основе традиционных российских духовно-нравственных и культурно-исторических ценностей, а также в профилактике экстремизма и радикальной идеологии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повышение качества преподавания русского языка, литературы, истории, основ светской этики, традиционных религий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F65966-FCD3-4111-981B-865FFEC7F31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F7DA-1377-4B84-96EF-EACA7495FF1E}" type="slidenum">
              <a:rPr lang="ru-RU" smtClean="0"/>
              <a:pPr/>
              <a:t>18</a:t>
            </a:fld>
            <a:endParaRPr lang="ru-RU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92371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 idx="4294967295"/>
          </p:nvPr>
        </p:nvSpPr>
        <p:spPr>
          <a:xfrm>
            <a:off x="683568" y="188640"/>
            <a:ext cx="7760424" cy="7200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>
              <a:defRPr/>
            </a:pPr>
            <a:r>
              <a:rPr lang="ru-RU" sz="4100" b="1" i="0" kern="1200" dirty="0" smtClean="0">
                <a:solidFill>
                  <a:schemeClr val="tx1"/>
                </a:solidFill>
              </a:rPr>
              <a:t>Истоки курса ОРКСЭ</a:t>
            </a: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67544" y="1268760"/>
            <a:ext cx="8280000" cy="52200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ru-RU" sz="1800" dirty="0" smtClean="0"/>
              <a:t>Поручение Президента РФ от 02.08.2009 № Пр-2009 Председателю</a:t>
            </a:r>
          </a:p>
          <a:p>
            <a:pPr>
              <a:buNone/>
            </a:pPr>
            <a:r>
              <a:rPr lang="ru-RU" sz="1800" dirty="0" smtClean="0"/>
              <a:t>правительства РФ В.В. Путину; Распоряжение Правительства РФ от 11.08.2009 г. № ВП-П44-4632 </a:t>
            </a:r>
          </a:p>
          <a:p>
            <a:pPr>
              <a:lnSpc>
                <a:spcPct val="80000"/>
              </a:lnSpc>
            </a:pPr>
            <a:r>
              <a:rPr lang="ru-RU" sz="1800" dirty="0" smtClean="0"/>
              <a:t>01.04.2010 г. – начало эксперимента по введению в 19 регионах РФ курса ОРКСЭ (по факту – в 21 регионе) в 2009-11 гг.</a:t>
            </a:r>
          </a:p>
          <a:p>
            <a:pPr>
              <a:lnSpc>
                <a:spcPct val="80000"/>
              </a:lnSpc>
            </a:pPr>
            <a:r>
              <a:rPr lang="ru-RU" sz="1800" u="sng" dirty="0" smtClean="0"/>
              <a:t>Форма и продолжительность обучения</a:t>
            </a:r>
            <a:r>
              <a:rPr lang="ru-RU" sz="1800" dirty="0" smtClean="0"/>
              <a:t>: 6 модулей,  по 17 часов в 4 и 5 </a:t>
            </a:r>
            <a:r>
              <a:rPr lang="ru-RU" sz="1800" dirty="0" err="1" smtClean="0"/>
              <a:t>кл</a:t>
            </a:r>
            <a:r>
              <a:rPr lang="ru-RU" sz="1800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ru-RU" sz="1800" u="sng" dirty="0" smtClean="0"/>
              <a:t>Цели и задачи</a:t>
            </a:r>
            <a:r>
              <a:rPr lang="ru-RU" sz="1800" dirty="0" smtClean="0"/>
              <a:t>: формирование у младшего подростка мотиваций к осознанному нравственному поведению, основанному на знании и уважении культурных и религиозных традиций многонационального народа России, а также к диалогу с представителями других культур и мировоззрений, ИЛИ </a:t>
            </a:r>
            <a:r>
              <a:rPr lang="ru-RU" sz="1800" b="1" dirty="0" smtClean="0"/>
              <a:t>воспитание терпимости</a:t>
            </a:r>
            <a:r>
              <a:rPr lang="en-US" sz="1800" dirty="0" smtClean="0"/>
              <a:t>.</a:t>
            </a:r>
            <a:endParaRPr lang="ru-RU" sz="1800" dirty="0" smtClean="0"/>
          </a:p>
          <a:p>
            <a:pPr>
              <a:lnSpc>
                <a:spcPct val="80000"/>
              </a:lnSpc>
            </a:pPr>
            <a:r>
              <a:rPr lang="ru-RU" sz="1800" u="sng" dirty="0" smtClean="0"/>
              <a:t>Особенности</a:t>
            </a:r>
            <a:r>
              <a:rPr lang="ru-RU" sz="1800" dirty="0" smtClean="0"/>
              <a:t>:</a:t>
            </a:r>
          </a:p>
          <a:p>
            <a:pPr>
              <a:lnSpc>
                <a:spcPct val="80000"/>
              </a:lnSpc>
            </a:pPr>
            <a:r>
              <a:rPr lang="ru-RU" sz="1800" dirty="0" smtClean="0"/>
              <a:t>вести курс будут светские педагоги;</a:t>
            </a:r>
          </a:p>
          <a:p>
            <a:pPr>
              <a:lnSpc>
                <a:spcPct val="80000"/>
              </a:lnSpc>
            </a:pPr>
            <a:r>
              <a:rPr lang="ru-RU" sz="1800" dirty="0" smtClean="0"/>
              <a:t>курс имеет не </a:t>
            </a:r>
            <a:r>
              <a:rPr lang="ru-RU" sz="1800" dirty="0" err="1" smtClean="0"/>
              <a:t>вероучительный</a:t>
            </a:r>
            <a:r>
              <a:rPr lang="ru-RU" sz="1800" dirty="0" smtClean="0"/>
              <a:t>, а </a:t>
            </a:r>
            <a:r>
              <a:rPr lang="ru-RU" sz="1800" i="1" dirty="0" smtClean="0"/>
              <a:t>культурологический</a:t>
            </a:r>
            <a:r>
              <a:rPr lang="ru-RU" sz="1800" dirty="0" smtClean="0"/>
              <a:t> характер;</a:t>
            </a:r>
          </a:p>
          <a:p>
            <a:pPr>
              <a:lnSpc>
                <a:spcPct val="80000"/>
              </a:lnSpc>
            </a:pPr>
            <a:r>
              <a:rPr lang="ru-RU" sz="1800" dirty="0" smtClean="0"/>
              <a:t>курс будет </a:t>
            </a:r>
            <a:r>
              <a:rPr lang="ru-RU" sz="1800" i="1" dirty="0" err="1" smtClean="0"/>
              <a:t>безотметочный</a:t>
            </a:r>
            <a:r>
              <a:rPr lang="ru-RU" sz="1800" dirty="0" smtClean="0"/>
              <a:t>, поскольку носит не </a:t>
            </a:r>
            <a:r>
              <a:rPr lang="ru-RU" sz="1800" dirty="0" err="1" smtClean="0"/>
              <a:t>знаниевый</a:t>
            </a:r>
            <a:r>
              <a:rPr lang="ru-RU" sz="1800" dirty="0" smtClean="0"/>
              <a:t>, а воспитывающий и социализирующий характер.</a:t>
            </a:r>
          </a:p>
          <a:p>
            <a:pPr>
              <a:lnSpc>
                <a:spcPct val="80000"/>
              </a:lnSpc>
            </a:pPr>
            <a:r>
              <a:rPr lang="ru-RU" sz="1800" u="sng" dirty="0" smtClean="0"/>
              <a:t>Ожидаемый результат</a:t>
            </a:r>
            <a:r>
              <a:rPr lang="ru-RU" sz="1800" dirty="0" smtClean="0"/>
              <a:t>: знакомство учащихся с </a:t>
            </a:r>
            <a:r>
              <a:rPr lang="ru-RU" sz="1800" smtClean="0"/>
              <a:t>основами ведущих </a:t>
            </a:r>
            <a:r>
              <a:rPr lang="ru-RU" sz="1800" dirty="0" smtClean="0"/>
              <a:t>религиозных культур народов России, т.е. </a:t>
            </a:r>
            <a:r>
              <a:rPr lang="ru-RU" sz="1800" i="0" dirty="0" smtClean="0"/>
              <a:t>не изоляция и замыкание в своей среде, а выход вовне и развитие</a:t>
            </a:r>
            <a:r>
              <a:rPr lang="ru-RU" sz="18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404813"/>
            <a:ext cx="7772400" cy="820737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>Изначальные сложности в работе с УМК по ОРКСЭ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412875"/>
            <a:ext cx="7772400" cy="5229225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ru-RU" sz="2800" dirty="0" smtClean="0"/>
              <a:t>В модульных учебниках даны огромные тексты, перегруженные деталями и понятиями.</a:t>
            </a:r>
          </a:p>
          <a:p>
            <a:r>
              <a:rPr lang="ru-RU" sz="2800" dirty="0" smtClean="0"/>
              <a:t>У младших школьников не сформировано историческое мышление, они не изучают географию, историю, не имеют связного представления об истории человечества.</a:t>
            </a:r>
          </a:p>
          <a:p>
            <a:r>
              <a:rPr lang="ru-RU" sz="2800" dirty="0" smtClean="0"/>
              <a:t>Многие факты и события трудны для их восприятия.</a:t>
            </a:r>
          </a:p>
          <a:p>
            <a:r>
              <a:rPr lang="ru-RU" sz="2800" dirty="0" smtClean="0"/>
              <a:t>Результат – дети вынуждены зубрить текст. </a:t>
            </a:r>
            <a:r>
              <a:rPr lang="ru-RU" sz="2800" u="sng" dirty="0" smtClean="0"/>
              <a:t>Вместо деятельности – заучивание</a:t>
            </a:r>
            <a:r>
              <a:rPr lang="ru-RU" sz="28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260648"/>
            <a:ext cx="7772400" cy="820738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ru-RU" dirty="0" smtClean="0"/>
              <a:t>Истоки курса Основы ДНК НР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340768"/>
            <a:ext cx="7920000" cy="5265737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ru-RU" sz="2400" dirty="0" smtClean="0"/>
              <a:t>По данным на февраль 2012 г., в результате апробации курса ОРКСЭ 480 тыс. учащихся из 9980 школ было выбрано: модуль «Основы светской этики» — </a:t>
            </a:r>
            <a:r>
              <a:rPr lang="ru-RU" sz="2400" dirty="0" smtClean="0">
                <a:solidFill>
                  <a:srgbClr val="00B0F0"/>
                </a:solidFill>
              </a:rPr>
              <a:t>42%</a:t>
            </a:r>
            <a:r>
              <a:rPr lang="ru-RU" sz="2400" dirty="0" smtClean="0"/>
              <a:t> школьников, основы мировых религиозных культур — </a:t>
            </a:r>
            <a:r>
              <a:rPr lang="ru-RU" sz="2400" dirty="0" smtClean="0">
                <a:solidFill>
                  <a:srgbClr val="00B0F0"/>
                </a:solidFill>
              </a:rPr>
              <a:t>18%</a:t>
            </a:r>
            <a:r>
              <a:rPr lang="ru-RU" sz="2400" dirty="0" smtClean="0"/>
              <a:t>, ОПК — 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30%</a:t>
            </a:r>
            <a:r>
              <a:rPr lang="ru-RU" sz="2400" dirty="0" smtClean="0"/>
              <a:t>, ислам — 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9%</a:t>
            </a:r>
            <a:r>
              <a:rPr lang="ru-RU" sz="2400" dirty="0" smtClean="0"/>
              <a:t>. Остальные —1%.</a:t>
            </a:r>
          </a:p>
          <a:p>
            <a:pPr>
              <a:lnSpc>
                <a:spcPct val="80000"/>
              </a:lnSpc>
            </a:pPr>
            <a:r>
              <a:rPr lang="ru-RU" sz="2400" dirty="0" smtClean="0"/>
              <a:t>По итогам эксперимента, в </a:t>
            </a:r>
            <a:r>
              <a:rPr lang="ru-RU" sz="2400" dirty="0" err="1" smtClean="0"/>
              <a:t>ФГОСы</a:t>
            </a:r>
            <a:r>
              <a:rPr lang="ru-RU" sz="2400" dirty="0" smtClean="0"/>
              <a:t> НОО и ООО была внесена предметная область «Основы ДНК».</a:t>
            </a:r>
          </a:p>
          <a:p>
            <a:pPr>
              <a:lnSpc>
                <a:spcPct val="80000"/>
              </a:lnSpc>
            </a:pPr>
            <a:r>
              <a:rPr lang="ru-RU" sz="2400" dirty="0" smtClean="0"/>
              <a:t>Курс интегрированный, рассчитанный на 17 ч. в 4 и 17 ч. в 5 </a:t>
            </a:r>
            <a:r>
              <a:rPr lang="ru-RU" sz="2400" dirty="0" err="1" smtClean="0"/>
              <a:t>кл</a:t>
            </a:r>
            <a:r>
              <a:rPr lang="ru-RU" sz="2400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ru-RU" sz="2400" dirty="0" smtClean="0"/>
              <a:t>28.01.2012 – Распоряжение №84-р Премьер-министра Путина «Об утверждении плана мероприятий по введению…комплексного учебного курса… ОРКСЭ».</a:t>
            </a:r>
          </a:p>
          <a:p>
            <a:pPr>
              <a:lnSpc>
                <a:spcPct val="80000"/>
              </a:lnSpc>
            </a:pPr>
            <a:r>
              <a:rPr lang="ru-RU" sz="2400" dirty="0" smtClean="0"/>
              <a:t>Приказы Фурсенко «О внесении изменений в федеральный БУП и примерные учебные планы…» и «О внесении изменений в ФК ФГОС 2004 г.».</a:t>
            </a:r>
          </a:p>
          <a:p>
            <a:pPr>
              <a:lnSpc>
                <a:spcPct val="80000"/>
              </a:lnSpc>
            </a:pPr>
            <a:r>
              <a:rPr lang="ru-RU" sz="2400" dirty="0" smtClean="0"/>
              <a:t>До перехода в 2015/16 </a:t>
            </a:r>
            <a:r>
              <a:rPr lang="ru-RU" sz="2400" dirty="0" err="1" smtClean="0"/>
              <a:t>у.г</a:t>
            </a:r>
            <a:r>
              <a:rPr lang="ru-RU" sz="2400" dirty="0" smtClean="0"/>
              <a:t>. на ФГОС НОО, вместо ОДНК – ОРКСЭ (34 часа в 4 </a:t>
            </a:r>
            <a:r>
              <a:rPr lang="ru-RU" sz="2400" dirty="0" err="1" smtClean="0"/>
              <a:t>кл</a:t>
            </a:r>
            <a:r>
              <a:rPr lang="ru-RU" sz="2400" dirty="0" smtClean="0"/>
              <a:t>.).</a:t>
            </a:r>
          </a:p>
          <a:p>
            <a:pPr>
              <a:lnSpc>
                <a:spcPct val="80000"/>
              </a:lnSpc>
            </a:pPr>
            <a:r>
              <a:rPr lang="ru-RU" sz="2400" dirty="0" smtClean="0"/>
              <a:t>На 01.09.2014, Основы светской этики выбрали </a:t>
            </a:r>
            <a:r>
              <a:rPr lang="ru-RU" sz="2400" dirty="0" smtClean="0">
                <a:solidFill>
                  <a:srgbClr val="00B0F0"/>
                </a:solidFill>
              </a:rPr>
              <a:t>46</a:t>
            </a:r>
            <a:r>
              <a:rPr lang="ru-RU" sz="2400" dirty="0" smtClean="0"/>
              <a:t>% учащихся, Основы мировых религиозных культур – </a:t>
            </a:r>
            <a:r>
              <a:rPr lang="ru-RU" sz="2400" dirty="0" smtClean="0">
                <a:solidFill>
                  <a:srgbClr val="00B0F0"/>
                </a:solidFill>
              </a:rPr>
              <a:t>19</a:t>
            </a:r>
            <a:r>
              <a:rPr lang="ru-RU" sz="2400" dirty="0" smtClean="0"/>
              <a:t>%, ОПК – 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31%</a:t>
            </a:r>
            <a:r>
              <a:rPr lang="ru-RU" sz="2400" dirty="0" smtClean="0"/>
              <a:t>, Основы ислама – 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4%</a:t>
            </a:r>
            <a:r>
              <a:rPr lang="ru-RU" sz="24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endParaRPr lang="ru-RU" sz="2800" b="1" dirty="0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dirty="0" smtClean="0"/>
              <a:t>В 2012-13 </a:t>
            </a:r>
            <a:r>
              <a:rPr lang="ru-RU" dirty="0" err="1" smtClean="0"/>
              <a:t>уч.г</a:t>
            </a:r>
            <a:r>
              <a:rPr lang="ru-RU" dirty="0" smtClean="0"/>
              <a:t>. в четвертых классах введен обязательный курс ОРКСЭ (в основном, вместо одного урока русского языка).</a:t>
            </a:r>
          </a:p>
          <a:p>
            <a:pPr>
              <a:lnSpc>
                <a:spcPct val="80000"/>
              </a:lnSpc>
            </a:pPr>
            <a:r>
              <a:rPr lang="ru-RU" dirty="0" smtClean="0"/>
              <a:t>В 2015-16 </a:t>
            </a:r>
            <a:r>
              <a:rPr lang="ru-RU" dirty="0" err="1" smtClean="0"/>
              <a:t>уч.г</a:t>
            </a:r>
            <a:r>
              <a:rPr lang="ru-RU" dirty="0" smtClean="0"/>
              <a:t>. пятые классы перешли на ФГОС ООО, где имеется обязательная предметная область – Основы ДНК НР.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913"/>
            <a:ext cx="9144000" cy="6477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400" b="1" dirty="0"/>
              <a:t>ПРИМЕРНАЯ ОСНОВНАЯ ОБРАЗОВАТЕЛЬНАЯ ПРОГРАММА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НАЧАЛЬНОГО </a:t>
            </a:r>
            <a:r>
              <a:rPr lang="ru-RU" sz="2400" b="1" dirty="0"/>
              <a:t>ОБЩЕГО ОБРАЗОВАНИЯ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124744"/>
            <a:ext cx="8280000" cy="55707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ПЛАНИРУЕМЫЕ РЕЗУЛЬТАТЫ</a:t>
            </a:r>
          </a:p>
          <a:p>
            <a:pPr algn="just">
              <a:defRPr/>
            </a:pPr>
            <a:endParaRPr lang="ru-RU" sz="2400" b="1" dirty="0">
              <a:solidFill>
                <a:srgbClr val="862D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defRPr/>
            </a:pPr>
            <a:r>
              <a:rPr lang="ru-RU" sz="2800" dirty="0">
                <a:solidFill>
                  <a:srgbClr val="862D00"/>
                </a:solidFill>
              </a:rPr>
              <a:t>Планируемые результаты освоения предметной области </a:t>
            </a:r>
            <a:r>
              <a:rPr lang="ru-RU" sz="2800" dirty="0" smtClean="0">
                <a:solidFill>
                  <a:srgbClr val="862D00"/>
                </a:solidFill>
              </a:rPr>
              <a:t>«ОРКСЭ» </a:t>
            </a:r>
            <a:r>
              <a:rPr lang="ru-RU" sz="2800" dirty="0">
                <a:solidFill>
                  <a:srgbClr val="862D00"/>
                </a:solidFill>
              </a:rPr>
              <a:t>включают 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ru-RU" sz="2800" u="sng" dirty="0">
                <a:solidFill>
                  <a:srgbClr val="FF3300"/>
                </a:solidFill>
              </a:rPr>
              <a:t> общие результаты по предметной области </a:t>
            </a:r>
            <a:r>
              <a:rPr lang="ru-RU" sz="2800" dirty="0">
                <a:solidFill>
                  <a:srgbClr val="862D00"/>
                </a:solidFill>
              </a:rPr>
              <a:t>(учебному предмету) – </a:t>
            </a:r>
            <a:r>
              <a:rPr lang="ru-RU" sz="2800" u="sng" dirty="0">
                <a:solidFill>
                  <a:srgbClr val="AB2184">
                    <a:lumMod val="75000"/>
                  </a:srgbClr>
                </a:solidFill>
              </a:rPr>
              <a:t>ВЕСЬ КУРС </a:t>
            </a:r>
            <a:r>
              <a:rPr lang="ru-RU" sz="2800" u="sng" dirty="0" smtClean="0">
                <a:solidFill>
                  <a:srgbClr val="AB2184">
                    <a:lumMod val="75000"/>
                  </a:srgbClr>
                </a:solidFill>
              </a:rPr>
              <a:t>ОРКСЭ</a:t>
            </a:r>
            <a:r>
              <a:rPr lang="ru-RU" sz="2800" dirty="0" smtClean="0">
                <a:solidFill>
                  <a:srgbClr val="AB2184">
                    <a:lumMod val="75000"/>
                  </a:srgbClr>
                </a:solidFill>
              </a:rPr>
              <a:t>,</a:t>
            </a:r>
            <a:endParaRPr lang="ru-RU" sz="2800" dirty="0">
              <a:solidFill>
                <a:srgbClr val="AB2184">
                  <a:lumMod val="75000"/>
                </a:srgbClr>
              </a:solidFill>
            </a:endParaRPr>
          </a:p>
          <a:p>
            <a:pPr algn="just">
              <a:buFont typeface="Arial" pitchFamily="34" charset="0"/>
              <a:buChar char="•"/>
              <a:defRPr/>
            </a:pPr>
            <a:r>
              <a:rPr lang="ru-RU" sz="2800" dirty="0">
                <a:solidFill>
                  <a:srgbClr val="862D00"/>
                </a:solidFill>
              </a:rPr>
              <a:t> и </a:t>
            </a:r>
            <a:r>
              <a:rPr lang="ru-RU" sz="2800" u="sng" dirty="0">
                <a:solidFill>
                  <a:srgbClr val="FF3300"/>
                </a:solidFill>
              </a:rPr>
              <a:t>результаты по каждому учебному модулю </a:t>
            </a:r>
          </a:p>
          <a:p>
            <a:pPr algn="just">
              <a:defRPr/>
            </a:pPr>
            <a:r>
              <a:rPr lang="ru-RU" sz="2800" dirty="0">
                <a:solidFill>
                  <a:srgbClr val="862D00"/>
                </a:solidFill>
              </a:rPr>
              <a:t>с учетом содержания примерных рабочих программ по </a:t>
            </a:r>
            <a:r>
              <a:rPr lang="ru-RU" sz="2800" dirty="0" smtClean="0">
                <a:solidFill>
                  <a:srgbClr val="862D00"/>
                </a:solidFill>
              </a:rPr>
              <a:t>«Основам </a:t>
            </a:r>
            <a:r>
              <a:rPr lang="ru-RU" sz="2800" dirty="0">
                <a:solidFill>
                  <a:srgbClr val="862D00"/>
                </a:solidFill>
              </a:rPr>
              <a:t>православной </a:t>
            </a:r>
            <a:r>
              <a:rPr lang="ru-RU" sz="2800" dirty="0" smtClean="0">
                <a:solidFill>
                  <a:srgbClr val="862D00"/>
                </a:solidFill>
              </a:rPr>
              <a:t>культуры», «Основам </a:t>
            </a:r>
            <a:r>
              <a:rPr lang="ru-RU" sz="2800" dirty="0">
                <a:solidFill>
                  <a:srgbClr val="862D00"/>
                </a:solidFill>
              </a:rPr>
              <a:t>исламской </a:t>
            </a:r>
            <a:r>
              <a:rPr lang="ru-RU" sz="2800" dirty="0" smtClean="0">
                <a:solidFill>
                  <a:srgbClr val="862D00"/>
                </a:solidFill>
              </a:rPr>
              <a:t>культуры», «Основам </a:t>
            </a:r>
            <a:r>
              <a:rPr lang="ru-RU" sz="2800" dirty="0">
                <a:solidFill>
                  <a:srgbClr val="862D00"/>
                </a:solidFill>
              </a:rPr>
              <a:t>буддийской </a:t>
            </a:r>
            <a:r>
              <a:rPr lang="ru-RU" sz="2800" dirty="0" smtClean="0">
                <a:solidFill>
                  <a:srgbClr val="862D00"/>
                </a:solidFill>
              </a:rPr>
              <a:t>культуры», «Основам </a:t>
            </a:r>
            <a:r>
              <a:rPr lang="ru-RU" sz="2800" dirty="0">
                <a:solidFill>
                  <a:srgbClr val="862D00"/>
                </a:solidFill>
              </a:rPr>
              <a:t>иудейской </a:t>
            </a:r>
            <a:r>
              <a:rPr lang="ru-RU" sz="2800" dirty="0" smtClean="0">
                <a:solidFill>
                  <a:srgbClr val="862D00"/>
                </a:solidFill>
              </a:rPr>
              <a:t>культуры», «Основам </a:t>
            </a:r>
            <a:r>
              <a:rPr lang="ru-RU" sz="2800" dirty="0">
                <a:solidFill>
                  <a:srgbClr val="862D00"/>
                </a:solidFill>
              </a:rPr>
              <a:t>мировых религиозных </a:t>
            </a:r>
            <a:r>
              <a:rPr lang="ru-RU" sz="2800" dirty="0" smtClean="0">
                <a:solidFill>
                  <a:srgbClr val="862D00"/>
                </a:solidFill>
              </a:rPr>
              <a:t>культур», «Основам </a:t>
            </a:r>
            <a:r>
              <a:rPr lang="ru-RU" sz="2800" dirty="0">
                <a:solidFill>
                  <a:srgbClr val="862D00"/>
                </a:solidFill>
              </a:rPr>
              <a:t>светской </a:t>
            </a:r>
            <a:r>
              <a:rPr lang="ru-RU" sz="2800" dirty="0" smtClean="0">
                <a:solidFill>
                  <a:srgbClr val="862D00"/>
                </a:solidFill>
              </a:rPr>
              <a:t>этики».</a:t>
            </a:r>
            <a:endParaRPr lang="ru-RU" sz="2800" dirty="0">
              <a:solidFill>
                <a:srgbClr val="862D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913"/>
            <a:ext cx="9144000" cy="6477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800" b="1" dirty="0"/>
              <a:t>Общие планируемые </a:t>
            </a:r>
            <a:r>
              <a:rPr lang="ru-RU" sz="2800" b="1" dirty="0" smtClean="0"/>
              <a:t>результаты</a:t>
            </a:r>
            <a:endParaRPr lang="ru-RU" sz="2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052736"/>
            <a:ext cx="8610600" cy="558614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2100" dirty="0">
                <a:solidFill>
                  <a:srgbClr val="862D00"/>
                </a:solidFill>
              </a:rPr>
              <a:t>В результате освоения </a:t>
            </a:r>
            <a:r>
              <a:rPr lang="ru-RU" sz="2100" dirty="0" smtClean="0">
                <a:solidFill>
                  <a:srgbClr val="862D00"/>
                </a:solidFill>
              </a:rPr>
              <a:t>курса </a:t>
            </a:r>
            <a:r>
              <a:rPr lang="ru-RU" sz="2100" dirty="0">
                <a:solidFill>
                  <a:srgbClr val="862D00"/>
                </a:solidFill>
              </a:rPr>
              <a:t>выпускник научится:</a:t>
            </a:r>
          </a:p>
          <a:p>
            <a:pPr algn="just">
              <a:defRPr/>
            </a:pPr>
            <a:r>
              <a:rPr lang="ru-RU" sz="2100" dirty="0">
                <a:solidFill>
                  <a:srgbClr val="862D00"/>
                </a:solidFill>
              </a:rPr>
              <a:t>– понимать значение нравственных норм и ценностей для достойной жизни личности, семьи, общества;</a:t>
            </a:r>
          </a:p>
          <a:p>
            <a:pPr algn="just">
              <a:defRPr/>
            </a:pPr>
            <a:r>
              <a:rPr lang="ru-RU" sz="2100" dirty="0">
                <a:solidFill>
                  <a:srgbClr val="862D00"/>
                </a:solidFill>
              </a:rPr>
              <a:t>– поступать в соответствии с нравственными принципами, основанными на свободе совести и вероисповедания, </a:t>
            </a:r>
            <a:r>
              <a:rPr lang="ru-RU" sz="2100" dirty="0">
                <a:solidFill>
                  <a:srgbClr val="FF3300"/>
                </a:solidFill>
              </a:rPr>
              <a:t>духовных традициях народов России</a:t>
            </a:r>
            <a:r>
              <a:rPr lang="ru-RU" sz="2100" dirty="0">
                <a:solidFill>
                  <a:srgbClr val="862D00"/>
                </a:solidFill>
              </a:rPr>
              <a:t>, общепринятых в российском обществе нравственных нормах и ценностях;</a:t>
            </a:r>
          </a:p>
          <a:p>
            <a:pPr algn="just">
              <a:defRPr/>
            </a:pPr>
            <a:r>
              <a:rPr lang="ru-RU" sz="2100" dirty="0">
                <a:solidFill>
                  <a:srgbClr val="862D00"/>
                </a:solidFill>
              </a:rPr>
              <a:t>– осознавать ценность человеческой жизни, необходимость стремления к нравственному совершенствованию и духовному развитию;</a:t>
            </a:r>
          </a:p>
          <a:p>
            <a:pPr algn="just">
              <a:defRPr/>
            </a:pPr>
            <a:r>
              <a:rPr lang="ru-RU" sz="2100" dirty="0">
                <a:solidFill>
                  <a:srgbClr val="862D00"/>
                </a:solidFill>
              </a:rPr>
              <a:t>– развивать </a:t>
            </a:r>
            <a:r>
              <a:rPr lang="ru-RU" sz="2100" dirty="0">
                <a:solidFill>
                  <a:srgbClr val="FF3300"/>
                </a:solidFill>
              </a:rPr>
              <a:t>первоначальные представления о традиционных религиях народов России (православии, исламе, буддизме, иудаизме),</a:t>
            </a:r>
            <a:r>
              <a:rPr lang="ru-RU" sz="2100" dirty="0">
                <a:solidFill>
                  <a:srgbClr val="862D00"/>
                </a:solidFill>
              </a:rPr>
              <a:t> </a:t>
            </a:r>
            <a:r>
              <a:rPr lang="ru-RU" sz="2100" dirty="0">
                <a:solidFill>
                  <a:srgbClr val="FF3300"/>
                </a:solidFill>
              </a:rPr>
              <a:t>их роли в культуре, истории и современности, </a:t>
            </a:r>
            <a:r>
              <a:rPr lang="ru-RU" sz="2100" dirty="0">
                <a:solidFill>
                  <a:srgbClr val="862D00"/>
                </a:solidFill>
              </a:rPr>
              <a:t>становлении российской государственности, российской </a:t>
            </a:r>
            <a:r>
              <a:rPr lang="ru-RU" sz="2100" dirty="0">
                <a:solidFill>
                  <a:srgbClr val="FF0000"/>
                </a:solidFill>
              </a:rPr>
              <a:t>светской</a:t>
            </a:r>
            <a:r>
              <a:rPr lang="ru-RU" sz="2100" dirty="0">
                <a:solidFill>
                  <a:srgbClr val="862D00"/>
                </a:solidFill>
              </a:rPr>
              <a:t> (гражданской) </a:t>
            </a:r>
            <a:r>
              <a:rPr lang="ru-RU" sz="2100" dirty="0">
                <a:solidFill>
                  <a:srgbClr val="FF0000"/>
                </a:solidFill>
              </a:rPr>
              <a:t>этике</a:t>
            </a:r>
            <a:r>
              <a:rPr lang="ru-RU" sz="2100" dirty="0">
                <a:solidFill>
                  <a:srgbClr val="862D00"/>
                </a:solidFill>
              </a:rPr>
              <a:t>, основанной на конституционных обязанностях, правах и свободах человека и гражданина в Российской Федерации;</a:t>
            </a:r>
          </a:p>
          <a:p>
            <a:pPr algn="just">
              <a:defRPr/>
            </a:pPr>
            <a:r>
              <a:rPr lang="ru-RU" sz="2100" dirty="0">
                <a:solidFill>
                  <a:srgbClr val="862D00"/>
                </a:solidFill>
              </a:rPr>
              <a:t>– ориентироваться в вопросах нравственного выбора на внутреннюю установку личности поступать согласно своей совести.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16632"/>
            <a:ext cx="8229600" cy="864000"/>
          </a:xfrm>
        </p:spPr>
        <p:txBody>
          <a:bodyPr>
            <a:normAutofit fontScale="9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kern="0" cap="none" dirty="0" smtClean="0">
                <a:solidFill>
                  <a:srgbClr val="333399"/>
                </a:solidFill>
              </a:rPr>
              <a:t/>
            </a:r>
            <a:br>
              <a:rPr lang="ru-RU" sz="3200" kern="0" cap="none" dirty="0" smtClean="0">
                <a:solidFill>
                  <a:srgbClr val="333399"/>
                </a:solidFill>
              </a:rPr>
            </a:br>
            <a:r>
              <a:rPr lang="ru-RU" sz="3200" kern="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«БОЛЕВЫЕ ТОЧКИ» МОДУЛЬНОГО ИЗУЧЕНИЯ</a:t>
            </a:r>
            <a:r>
              <a:rPr lang="ru-RU" sz="4000" kern="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kern="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4000" kern="0" cap="none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23528" y="980728"/>
            <a:ext cx="8242300" cy="4114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609600" indent="-609600" algn="just" eaLnBrk="1" hangingPunct="1">
              <a:buFontTx/>
              <a:buAutoNum type="arabicPeriod"/>
              <a:defRPr/>
            </a:pPr>
            <a:r>
              <a:rPr lang="ru-RU" sz="2200" b="1" kern="0" dirty="0" smtClean="0">
                <a:solidFill>
                  <a:srgbClr val="800000"/>
                </a:solidFill>
              </a:rPr>
              <a:t>Дидактические: </a:t>
            </a:r>
          </a:p>
          <a:p>
            <a:pPr marL="609600" indent="-609600" algn="just" eaLnBrk="1" hangingPunct="1">
              <a:defRPr/>
            </a:pPr>
            <a:r>
              <a:rPr lang="ru-RU" sz="2200" b="1" kern="0" dirty="0" smtClean="0">
                <a:solidFill>
                  <a:srgbClr val="000000"/>
                </a:solidFill>
              </a:rPr>
              <a:t>невыполнение  стандарта  </a:t>
            </a:r>
          </a:p>
          <a:p>
            <a:pPr marL="609600" indent="-609600" algn="just" eaLnBrk="1" hangingPunct="1">
              <a:defRPr/>
            </a:pPr>
            <a:r>
              <a:rPr lang="ru-RU" sz="2200" b="1" kern="0" dirty="0" smtClean="0">
                <a:solidFill>
                  <a:srgbClr val="000000"/>
                </a:solidFill>
              </a:rPr>
              <a:t>завышенный  объем  содержания  обучения </a:t>
            </a:r>
            <a:r>
              <a:rPr lang="ru-RU" sz="2200" kern="0" dirty="0" smtClean="0">
                <a:solidFill>
                  <a:srgbClr val="000000"/>
                </a:solidFill>
              </a:rPr>
              <a:t>(учитель разворачивает учебный материал по «религиозным» модулям на весь объем часов, что приводит к усложнению изучения соответствующих тем и перегрузке учащихся)</a:t>
            </a:r>
          </a:p>
          <a:p>
            <a:pPr marL="609600" indent="-609600" algn="just" eaLnBrk="1" hangingPunct="1">
              <a:buFontTx/>
              <a:buNone/>
              <a:defRPr/>
            </a:pPr>
            <a:r>
              <a:rPr lang="ru-RU" sz="2200" b="1" kern="0" dirty="0" smtClean="0">
                <a:solidFill>
                  <a:srgbClr val="800000"/>
                </a:solidFill>
              </a:rPr>
              <a:t>2. Педагогические: </a:t>
            </a:r>
          </a:p>
          <a:p>
            <a:pPr marL="609600" indent="-609600" algn="just" eaLnBrk="1" hangingPunct="1">
              <a:defRPr/>
            </a:pPr>
            <a:r>
              <a:rPr lang="ru-RU" sz="2200" b="1" kern="0" dirty="0" smtClean="0">
                <a:solidFill>
                  <a:srgbClr val="000000"/>
                </a:solidFill>
              </a:rPr>
              <a:t>нарушение  идеи  единства российской культуры, формирование изолированности и обособления</a:t>
            </a:r>
          </a:p>
          <a:p>
            <a:pPr marL="609600" indent="-609600" algn="just" eaLnBrk="1" hangingPunct="1">
              <a:defRPr/>
            </a:pPr>
            <a:r>
              <a:rPr lang="ru-RU" sz="2200" b="1" kern="0" dirty="0" smtClean="0">
                <a:solidFill>
                  <a:srgbClr val="000000"/>
                </a:solidFill>
              </a:rPr>
              <a:t>сосредоточенность на «моей» религии приводит к игнорированию других религий и культур, неумению вести диалог с людьми «другой» культуры, нетерпимости</a:t>
            </a:r>
          </a:p>
          <a:p>
            <a:pPr marL="609600" indent="-609600" algn="just" eaLnBrk="1" hangingPunct="1">
              <a:buNone/>
              <a:defRPr/>
            </a:pPr>
            <a:r>
              <a:rPr lang="ru-RU" sz="2400" b="1" kern="0" dirty="0" smtClean="0">
                <a:solidFill>
                  <a:srgbClr val="C00000"/>
                </a:solidFill>
              </a:rPr>
              <a:t>Выход: знание основ ВСЕХ религиозных (и нерелигиозных) культур – основа взаимопонимания и терпимости; прежде чем разъединиться, нужно объединиться</a:t>
            </a:r>
          </a:p>
          <a:p>
            <a:pPr marL="609600" indent="-609600" algn="just" eaLnBrk="1" hangingPunct="1">
              <a:buFontTx/>
              <a:buNone/>
              <a:defRPr/>
            </a:pPr>
            <a:endParaRPr lang="ru-RU" sz="2200" b="1" kern="0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16632"/>
            <a:ext cx="8229600" cy="720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такое </a:t>
            </a:r>
            <a:b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модульное построение курса?</a:t>
            </a:r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052736"/>
            <a:ext cx="8229600" cy="1404000"/>
          </a:xfrm>
        </p:spPr>
        <p:txBody>
          <a:bodyPr>
            <a:normAutofit fontScale="70000" lnSpcReduction="20000"/>
          </a:bodyPr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dirty="0" smtClean="0"/>
              <a:t> </a:t>
            </a:r>
            <a:endParaRPr lang="en-US" dirty="0" smtClean="0"/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b="1" dirty="0" smtClean="0"/>
              <a:t>Модуль</a:t>
            </a:r>
            <a:r>
              <a:rPr lang="ru-RU" dirty="0" smtClean="0"/>
              <a:t>  - элемент </a:t>
            </a:r>
            <a:r>
              <a:rPr lang="ru-RU" b="1" dirty="0" smtClean="0"/>
              <a:t>содержания</a:t>
            </a:r>
            <a:r>
              <a:rPr lang="ru-RU" dirty="0" smtClean="0"/>
              <a:t>, а не </a:t>
            </a:r>
            <a:r>
              <a:rPr lang="ru-RU" b="1" dirty="0" smtClean="0"/>
              <a:t>организации</a:t>
            </a:r>
            <a:r>
              <a:rPr lang="ru-RU" dirty="0" smtClean="0"/>
              <a:t> обучения.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b="1" dirty="0" smtClean="0"/>
              <a:t>Модульное построение</a:t>
            </a:r>
            <a:r>
              <a:rPr lang="ru-RU" dirty="0" smtClean="0"/>
              <a:t> означает, что в содержании обучения должны быть представлены все элементы, указанные в стандарте.</a:t>
            </a:r>
            <a:endParaRPr lang="ru-RU" b="1" dirty="0" smtClean="0">
              <a:solidFill>
                <a:schemeClr val="accent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2564904"/>
            <a:ext cx="8643937" cy="40010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892323"/>
                </a:solidFill>
                <a:latin typeface="Arial" charset="0"/>
              </a:rPr>
              <a:t>ПРОБЛЕМА</a:t>
            </a:r>
          </a:p>
          <a:p>
            <a:pPr>
              <a:defRPr/>
            </a:pPr>
            <a:r>
              <a:rPr lang="ru-RU" dirty="0" smtClean="0">
                <a:solidFill>
                  <a:srgbClr val="892323"/>
                </a:solidFill>
                <a:latin typeface="Arial" charset="0"/>
              </a:rPr>
              <a:t>«При </a:t>
            </a:r>
            <a:r>
              <a:rPr lang="ru-RU" dirty="0">
                <a:solidFill>
                  <a:srgbClr val="892323"/>
                </a:solidFill>
                <a:latin typeface="Arial" charset="0"/>
              </a:rPr>
              <a:t>прохождении контроля качества образования в акте по результатам проверки указано нарушение. Родителями был выбран модуль "Светская этика", однако в программе этого модуля нет содержания о религиях. Требования к уровню подготовки оканчивающих начальную школу указывают, что в результате изучения </a:t>
            </a:r>
            <a:r>
              <a:rPr lang="ru-RU" dirty="0" smtClean="0">
                <a:solidFill>
                  <a:srgbClr val="892323"/>
                </a:solidFill>
                <a:latin typeface="Arial" charset="0"/>
              </a:rPr>
              <a:t>ОРКСЭ ученик должен </a:t>
            </a:r>
            <a:r>
              <a:rPr lang="ru-RU" dirty="0" smtClean="0">
                <a:solidFill>
                  <a:srgbClr val="C00000"/>
                </a:solidFill>
                <a:latin typeface="Arial" charset="0"/>
              </a:rPr>
              <a:t>знать/понимать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:</a:t>
            </a:r>
            <a:r>
              <a:rPr lang="ru-RU" dirty="0">
                <a:solidFill>
                  <a:srgbClr val="892323"/>
                </a:solidFill>
                <a:latin typeface="Arial" charset="0"/>
              </a:rPr>
              <a:t/>
            </a:r>
            <a:br>
              <a:rPr lang="ru-RU" dirty="0">
                <a:solidFill>
                  <a:srgbClr val="892323"/>
                </a:solidFill>
                <a:latin typeface="Arial" charset="0"/>
              </a:rPr>
            </a:br>
            <a:r>
              <a:rPr lang="ru-RU" dirty="0">
                <a:solidFill>
                  <a:srgbClr val="892323"/>
                </a:solidFill>
                <a:latin typeface="Arial" charset="0"/>
              </a:rPr>
              <a:t> основные понятия религиозных культур;</a:t>
            </a:r>
            <a:br>
              <a:rPr lang="ru-RU" dirty="0">
                <a:solidFill>
                  <a:srgbClr val="892323"/>
                </a:solidFill>
                <a:latin typeface="Arial" charset="0"/>
              </a:rPr>
            </a:br>
            <a:r>
              <a:rPr lang="ru-RU" dirty="0">
                <a:solidFill>
                  <a:srgbClr val="892323"/>
                </a:solidFill>
                <a:latin typeface="Arial" charset="0"/>
              </a:rPr>
              <a:t> историю возникновения религиозных культур;</a:t>
            </a:r>
            <a:r>
              <a:rPr lang="ru-RU" b="1" dirty="0">
                <a:solidFill>
                  <a:srgbClr val="892323"/>
                </a:solidFill>
                <a:latin typeface="Arial" charset="0"/>
              </a:rPr>
              <a:t/>
            </a:r>
            <a:br>
              <a:rPr lang="ru-RU" b="1" dirty="0">
                <a:solidFill>
                  <a:srgbClr val="892323"/>
                </a:solidFill>
                <a:latin typeface="Arial" charset="0"/>
              </a:rPr>
            </a:br>
            <a:r>
              <a:rPr lang="ru-RU" b="1" dirty="0">
                <a:solidFill>
                  <a:srgbClr val="892323"/>
                </a:solidFill>
                <a:latin typeface="Arial" charset="0"/>
              </a:rPr>
              <a:t> </a:t>
            </a:r>
            <a:r>
              <a:rPr lang="ru-RU" dirty="0">
                <a:solidFill>
                  <a:srgbClr val="892323"/>
                </a:solidFill>
                <a:latin typeface="Arial" charset="0"/>
              </a:rPr>
              <a:t>историю развития различных религиозных культур в истории России;</a:t>
            </a:r>
            <a:br>
              <a:rPr lang="ru-RU" dirty="0">
                <a:solidFill>
                  <a:srgbClr val="892323"/>
                </a:solidFill>
                <a:latin typeface="Arial" charset="0"/>
              </a:rPr>
            </a:br>
            <a:r>
              <a:rPr lang="ru-RU" dirty="0">
                <a:solidFill>
                  <a:srgbClr val="892323"/>
                </a:solidFill>
                <a:latin typeface="Arial" charset="0"/>
              </a:rPr>
              <a:t> особенности и традиции религий;</a:t>
            </a:r>
            <a:r>
              <a:rPr lang="ru-RU" b="1" dirty="0">
                <a:solidFill>
                  <a:srgbClr val="892323"/>
                </a:solidFill>
                <a:latin typeface="Arial" charset="0"/>
              </a:rPr>
              <a:t/>
            </a:r>
            <a:br>
              <a:rPr lang="ru-RU" b="1" dirty="0">
                <a:solidFill>
                  <a:srgbClr val="892323"/>
                </a:solidFill>
                <a:latin typeface="Arial" charset="0"/>
              </a:rPr>
            </a:br>
            <a:r>
              <a:rPr lang="ru-RU" dirty="0">
                <a:solidFill>
                  <a:srgbClr val="892323"/>
                </a:solidFill>
                <a:latin typeface="Arial" charset="0"/>
              </a:rPr>
              <a:t>и т.д.</a:t>
            </a:r>
            <a:r>
              <a:rPr lang="ru-RU" sz="2000" b="1" dirty="0">
                <a:solidFill>
                  <a:srgbClr val="892323"/>
                </a:solidFill>
                <a:latin typeface="Arial" charset="0"/>
              </a:rPr>
              <a:t/>
            </a:r>
            <a:br>
              <a:rPr lang="ru-RU" sz="2000" b="1" dirty="0">
                <a:solidFill>
                  <a:srgbClr val="892323"/>
                </a:solidFill>
                <a:latin typeface="Arial" charset="0"/>
              </a:rPr>
            </a:br>
            <a:r>
              <a:rPr lang="ru-RU" dirty="0" smtClean="0">
                <a:solidFill>
                  <a:srgbClr val="892323"/>
                </a:solidFill>
                <a:latin typeface="Arial" charset="0"/>
              </a:rPr>
              <a:t>Таким образом, </a:t>
            </a:r>
            <a:r>
              <a:rPr lang="ru-RU" dirty="0">
                <a:solidFill>
                  <a:srgbClr val="892323"/>
                </a:solidFill>
                <a:latin typeface="Arial" charset="0"/>
              </a:rPr>
              <a:t>изучая только модуль </a:t>
            </a:r>
            <a:r>
              <a:rPr lang="ru-RU" dirty="0" smtClean="0">
                <a:solidFill>
                  <a:srgbClr val="892323"/>
                </a:solidFill>
                <a:latin typeface="Arial" charset="0"/>
              </a:rPr>
              <a:t>«Светская этика», нами </a:t>
            </a:r>
            <a:r>
              <a:rPr lang="ru-RU" dirty="0">
                <a:solidFill>
                  <a:srgbClr val="892323"/>
                </a:solidFill>
                <a:latin typeface="Arial" charset="0"/>
              </a:rPr>
              <a:t>не реализуется стандарт</a:t>
            </a:r>
            <a:r>
              <a:rPr lang="ru-RU" dirty="0" smtClean="0">
                <a:solidFill>
                  <a:srgbClr val="892323"/>
                </a:solidFill>
                <a:latin typeface="Arial" charset="0"/>
              </a:rPr>
              <a:t>.</a:t>
            </a:r>
            <a:endParaRPr lang="ru-RU" dirty="0">
              <a:solidFill>
                <a:srgbClr val="892323"/>
              </a:solidFill>
              <a:latin typeface="Arial" charset="0"/>
            </a:endParaRPr>
          </a:p>
          <a:p>
            <a:pPr>
              <a:defRPr/>
            </a:pP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Значит,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надо изучать все модули? Что делать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?»</a:t>
            </a:r>
            <a:endParaRPr lang="ru-RU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260350"/>
            <a:ext cx="8291512" cy="5865813"/>
          </a:xfrm>
        </p:spPr>
        <p:txBody>
          <a:bodyPr>
            <a:normAutofit fontScale="77500" lnSpcReduction="20000"/>
          </a:bodyPr>
          <a:lstStyle/>
          <a:p>
            <a:pPr algn="just">
              <a:buFontTx/>
              <a:buNone/>
            </a:pPr>
            <a:r>
              <a:rPr lang="ru-RU" altLang="ru-RU" sz="3600" b="1" dirty="0" smtClean="0">
                <a:solidFill>
                  <a:schemeClr val="accent2"/>
                </a:solidFill>
              </a:rPr>
              <a:t>			Интегративная структура курса</a:t>
            </a:r>
          </a:p>
          <a:p>
            <a:pPr algn="just">
              <a:buFontTx/>
              <a:buNone/>
            </a:pPr>
            <a:endParaRPr lang="ru-RU" altLang="ru-RU" b="1" dirty="0" smtClean="0">
              <a:solidFill>
                <a:schemeClr val="accent2"/>
              </a:solidFill>
            </a:endParaRPr>
          </a:p>
          <a:p>
            <a:pPr algn="just">
              <a:buFontTx/>
              <a:buNone/>
            </a:pPr>
            <a:endParaRPr lang="ru-RU" altLang="ru-RU" b="1" i="1" dirty="0" smtClean="0"/>
          </a:p>
          <a:p>
            <a:pPr algn="just">
              <a:buFontTx/>
              <a:buNone/>
            </a:pPr>
            <a:r>
              <a:rPr lang="ru-RU" altLang="ru-RU" b="1" i="1" dirty="0" smtClean="0"/>
              <a:t>	Первое полугодие			Второе полугодие</a:t>
            </a:r>
          </a:p>
          <a:p>
            <a:pPr algn="just">
              <a:buFontTx/>
              <a:buNone/>
            </a:pPr>
            <a:r>
              <a:rPr lang="ru-RU" altLang="ru-RU" b="1" dirty="0" smtClean="0">
                <a:solidFill>
                  <a:schemeClr val="accent2"/>
                </a:solidFill>
              </a:rPr>
              <a:t>Основы религиозных 		Любой из шести модулей</a:t>
            </a:r>
          </a:p>
          <a:p>
            <a:pPr algn="just">
              <a:buFontTx/>
              <a:buNone/>
            </a:pPr>
            <a:r>
              <a:rPr lang="ru-RU" altLang="ru-RU" b="1" dirty="0" smtClean="0">
                <a:solidFill>
                  <a:schemeClr val="accent2"/>
                </a:solidFill>
              </a:rPr>
              <a:t>культур и светской этики</a:t>
            </a:r>
          </a:p>
          <a:p>
            <a:pPr algn="just">
              <a:buFontTx/>
              <a:buNone/>
            </a:pPr>
            <a:r>
              <a:rPr lang="ru-RU" altLang="ru-RU" b="1" dirty="0" smtClean="0">
                <a:solidFill>
                  <a:schemeClr val="accent2"/>
                </a:solidFill>
              </a:rPr>
              <a:t>(Основы духовно-нравственной </a:t>
            </a:r>
          </a:p>
          <a:p>
            <a:pPr algn="just">
              <a:buFontTx/>
              <a:buNone/>
            </a:pPr>
            <a:r>
              <a:rPr lang="ru-RU" altLang="ru-RU" b="1" dirty="0" smtClean="0">
                <a:solidFill>
                  <a:schemeClr val="accent2"/>
                </a:solidFill>
              </a:rPr>
              <a:t>культуры народов России)</a:t>
            </a:r>
          </a:p>
          <a:p>
            <a:pPr algn="just">
              <a:buFontTx/>
              <a:buNone/>
            </a:pPr>
            <a:endParaRPr lang="ru-RU" altLang="ru-RU" b="1" dirty="0" smtClean="0">
              <a:solidFill>
                <a:schemeClr val="accent2"/>
              </a:solidFill>
            </a:endParaRPr>
          </a:p>
          <a:p>
            <a:pPr algn="just">
              <a:buFontTx/>
              <a:buNone/>
            </a:pPr>
            <a:r>
              <a:rPr lang="en-US" altLang="ru-RU" dirty="0" smtClean="0">
                <a:solidFill>
                  <a:schemeClr val="accent2"/>
                </a:solidFill>
              </a:rPr>
              <a:t>I</a:t>
            </a:r>
            <a:r>
              <a:rPr lang="ru-RU" altLang="ru-RU" dirty="0" smtClean="0">
                <a:solidFill>
                  <a:schemeClr val="accent2"/>
                </a:solidFill>
              </a:rPr>
              <a:t> </a:t>
            </a:r>
            <a:r>
              <a:rPr lang="ru-RU" altLang="ru-RU" b="1" dirty="0">
                <a:solidFill>
                  <a:schemeClr val="accent2"/>
                </a:solidFill>
              </a:rPr>
              <a:t>полугодие</a:t>
            </a:r>
            <a:r>
              <a:rPr lang="ru-RU" altLang="ru-RU" dirty="0"/>
              <a:t> </a:t>
            </a:r>
            <a:r>
              <a:rPr lang="ru-RU" altLang="ru-RU" dirty="0" smtClean="0"/>
              <a:t>– 17 </a:t>
            </a:r>
            <a:r>
              <a:rPr lang="ru-RU" altLang="ru-RU" dirty="0"/>
              <a:t>час. </a:t>
            </a:r>
            <a:r>
              <a:rPr lang="ru-RU" altLang="ru-RU" b="1" dirty="0"/>
              <a:t>Цель</a:t>
            </a:r>
            <a:r>
              <a:rPr lang="ru-RU" altLang="ru-RU" dirty="0"/>
              <a:t>: осознание того, каковы источники формирования культуры общества</a:t>
            </a:r>
            <a:r>
              <a:rPr lang="ru-RU" altLang="ru-RU" dirty="0" smtClean="0"/>
              <a:t>. </a:t>
            </a:r>
            <a:r>
              <a:rPr lang="ru-RU" altLang="ru-RU" b="1" dirty="0" smtClean="0"/>
              <a:t>Занятия проводятся всем классом.</a:t>
            </a:r>
            <a:endParaRPr lang="ru-RU" altLang="ru-RU" b="1" dirty="0"/>
          </a:p>
          <a:p>
            <a:pPr algn="just">
              <a:buFontTx/>
              <a:buNone/>
            </a:pPr>
            <a:r>
              <a:rPr lang="en-US" altLang="ru-RU" b="1" dirty="0" smtClean="0">
                <a:solidFill>
                  <a:schemeClr val="accent2"/>
                </a:solidFill>
              </a:rPr>
              <a:t>II</a:t>
            </a:r>
            <a:r>
              <a:rPr lang="ru-RU" altLang="ru-RU" b="1" dirty="0" smtClean="0">
                <a:solidFill>
                  <a:schemeClr val="accent2"/>
                </a:solidFill>
              </a:rPr>
              <a:t> </a:t>
            </a:r>
            <a:r>
              <a:rPr lang="ru-RU" altLang="ru-RU" b="1" dirty="0">
                <a:solidFill>
                  <a:schemeClr val="accent2"/>
                </a:solidFill>
              </a:rPr>
              <a:t>полугодие</a:t>
            </a:r>
            <a:r>
              <a:rPr lang="ru-RU" altLang="ru-RU" dirty="0"/>
              <a:t> – 17 </a:t>
            </a:r>
            <a:r>
              <a:rPr lang="ru-RU" altLang="ru-RU" dirty="0" smtClean="0"/>
              <a:t>час. </a:t>
            </a:r>
            <a:r>
              <a:rPr lang="ru-RU" altLang="ru-RU" b="1" dirty="0" smtClean="0"/>
              <a:t>Цель</a:t>
            </a:r>
            <a:r>
              <a:rPr lang="ru-RU" altLang="ru-RU" dirty="0" smtClean="0"/>
              <a:t>: углубление знаний о конкретной религии или светской этике. </a:t>
            </a:r>
            <a:r>
              <a:rPr lang="ru-RU" altLang="ru-RU" b="1" dirty="0" smtClean="0"/>
              <a:t>Работа в группах по модулям.</a:t>
            </a:r>
            <a:endParaRPr lang="ru-RU" altLang="ru-RU" b="1" dirty="0"/>
          </a:p>
        </p:txBody>
      </p:sp>
      <p:sp>
        <p:nvSpPr>
          <p:cNvPr id="2" name="Стрелка вниз 1"/>
          <p:cNvSpPr/>
          <p:nvPr/>
        </p:nvSpPr>
        <p:spPr>
          <a:xfrm>
            <a:off x="3131840" y="836712"/>
            <a:ext cx="2448272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3779912" y="2060848"/>
            <a:ext cx="100811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3537387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913"/>
            <a:ext cx="9144000" cy="647700"/>
          </a:xfrm>
        </p:spPr>
        <p:txBody>
          <a:bodyPr/>
          <a:lstStyle/>
          <a:p>
            <a:pPr>
              <a:defRPr/>
            </a:pPr>
            <a:r>
              <a:rPr lang="ru-RU" sz="3200" dirty="0" smtClean="0"/>
              <a:t>Комплексный курс ОРКСЭ (4 класс)</a:t>
            </a:r>
            <a:endParaRPr lang="ru-RU" sz="3200" dirty="0"/>
          </a:p>
        </p:txBody>
      </p:sp>
      <p:graphicFrame>
        <p:nvGraphicFramePr>
          <p:cNvPr id="656387" name="Диаграмма 3"/>
          <p:cNvGraphicFramePr>
            <a:graphicFrameLocks/>
          </p:cNvGraphicFramePr>
          <p:nvPr/>
        </p:nvGraphicFramePr>
        <p:xfrm>
          <a:off x="477838" y="1095375"/>
          <a:ext cx="6640512" cy="5000625"/>
        </p:xfrm>
        <a:graphic>
          <a:graphicData uri="http://schemas.openxmlformats.org/presentationml/2006/ole">
            <p:oleObj spid="_x0000_s17434" name="Диаграмма" r:id="rId3" imgW="6991249" imgH="3648009" progId="Excel.Sheet.8">
              <p:embed/>
            </p:oleObj>
          </a:graphicData>
        </a:graphic>
      </p:graphicFrame>
      <p:sp>
        <p:nvSpPr>
          <p:cNvPr id="3" name="Скругленный прямоугольник 2"/>
          <p:cNvSpPr/>
          <p:nvPr/>
        </p:nvSpPr>
        <p:spPr>
          <a:xfrm>
            <a:off x="2590800" y="1143000"/>
            <a:ext cx="2590800" cy="1828800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5900738" y="3352800"/>
            <a:ext cx="576262" cy="2362200"/>
          </a:xfrm>
          <a:prstGeom prst="rightBrac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7162800" y="3962400"/>
            <a:ext cx="1830388" cy="923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Комплексный </a:t>
            </a:r>
          </a:p>
          <a:p>
            <a:pPr>
              <a:defRPr/>
            </a:pP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курс </a:t>
            </a:r>
          </a:p>
          <a:p>
            <a:pPr>
              <a:defRPr/>
            </a:pP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ОРКСЭ</a:t>
            </a:r>
          </a:p>
        </p:txBody>
      </p:sp>
      <p:cxnSp>
        <p:nvCxnSpPr>
          <p:cNvPr id="9" name="Прямая со стрелкой 8"/>
          <p:cNvCxnSpPr>
            <a:stCxn id="7" idx="0"/>
          </p:cNvCxnSpPr>
          <p:nvPr/>
        </p:nvCxnSpPr>
        <p:spPr>
          <a:xfrm flipH="1" flipV="1">
            <a:off x="5181600" y="2057400"/>
            <a:ext cx="2895600" cy="190500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Номер слайда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endParaRPr lang="ru-RU" altLang="ru-RU" sz="1400" dirty="0"/>
          </a:p>
        </p:txBody>
      </p:sp>
      <p:sp>
        <p:nvSpPr>
          <p:cNvPr id="14339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285750" y="357188"/>
            <a:ext cx="8605838" cy="584041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ru-RU" altLang="ru-RU" b="1" dirty="0"/>
              <a:t>Основные блоки содержания </a:t>
            </a:r>
            <a:r>
              <a:rPr lang="ru-RU" altLang="ru-RU" b="1" dirty="0" smtClean="0"/>
              <a:t>курса ОРКСЭ</a:t>
            </a:r>
            <a:endParaRPr lang="ru-RU" altLang="ru-RU" b="1" dirty="0"/>
          </a:p>
        </p:txBody>
      </p:sp>
      <p:sp>
        <p:nvSpPr>
          <p:cNvPr id="14340" name="Line 6"/>
          <p:cNvSpPr>
            <a:spLocks noChangeShapeType="1"/>
          </p:cNvSpPr>
          <p:nvPr/>
        </p:nvSpPr>
        <p:spPr bwMode="auto">
          <a:xfrm flipH="1">
            <a:off x="1071563" y="857250"/>
            <a:ext cx="2071687" cy="1000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1" name="Rectangle 7"/>
          <p:cNvSpPr>
            <a:spLocks noChangeArrowheads="1"/>
          </p:cNvSpPr>
          <p:nvPr/>
        </p:nvSpPr>
        <p:spPr bwMode="auto">
          <a:xfrm>
            <a:off x="357188" y="1928813"/>
            <a:ext cx="2503487" cy="16573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ru-RU" altLang="ru-RU" sz="1600"/>
              <a:t>Нравственная культура общества. Источники ее возникновения и развития: народные традиции; традиционные религии.</a:t>
            </a:r>
          </a:p>
          <a:p>
            <a:endParaRPr lang="ru-RU" altLang="ru-RU" sz="1600"/>
          </a:p>
        </p:txBody>
      </p:sp>
      <p:sp>
        <p:nvSpPr>
          <p:cNvPr id="14342" name="Rectangle 8"/>
          <p:cNvSpPr>
            <a:spLocks noChangeArrowheads="1"/>
          </p:cNvSpPr>
          <p:nvPr/>
        </p:nvSpPr>
        <p:spPr bwMode="auto">
          <a:xfrm>
            <a:off x="3786188" y="1857375"/>
            <a:ext cx="1905000" cy="11414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ru-RU" altLang="ru-RU" sz="1600"/>
              <a:t>Значение нравственности в жизни человека и общества. </a:t>
            </a: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6072188" y="3000375"/>
            <a:ext cx="2735262" cy="13684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ru-RU" altLang="ru-RU" sz="1600"/>
              <a:t>Особенности российского государства: многонациональность, поликультурность, поликонфессиональность</a:t>
            </a:r>
          </a:p>
        </p:txBody>
      </p:sp>
      <p:sp>
        <p:nvSpPr>
          <p:cNvPr id="14344" name="Line 10"/>
          <p:cNvSpPr>
            <a:spLocks noChangeShapeType="1"/>
          </p:cNvSpPr>
          <p:nvPr/>
        </p:nvSpPr>
        <p:spPr bwMode="auto">
          <a:xfrm>
            <a:off x="6500813" y="1000125"/>
            <a:ext cx="1071562" cy="1857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5" name="Line 11"/>
          <p:cNvSpPr>
            <a:spLocks noChangeShapeType="1"/>
          </p:cNvSpPr>
          <p:nvPr/>
        </p:nvSpPr>
        <p:spPr bwMode="auto">
          <a:xfrm flipH="1">
            <a:off x="4429125" y="928688"/>
            <a:ext cx="142875" cy="857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6" name="Rectangle 12"/>
          <p:cNvSpPr>
            <a:spLocks noChangeArrowheads="1"/>
          </p:cNvSpPr>
          <p:nvPr/>
        </p:nvSpPr>
        <p:spPr bwMode="auto">
          <a:xfrm>
            <a:off x="3071813" y="3214688"/>
            <a:ext cx="2155825" cy="10779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ru-RU" altLang="ru-RU" sz="1600"/>
              <a:t>Нормы религиозной морали, ставшие общечеловеческими ценностями</a:t>
            </a:r>
          </a:p>
        </p:txBody>
      </p:sp>
      <p:sp>
        <p:nvSpPr>
          <p:cNvPr id="14347" name="Line 13"/>
          <p:cNvSpPr>
            <a:spLocks noChangeShapeType="1"/>
          </p:cNvSpPr>
          <p:nvPr/>
        </p:nvSpPr>
        <p:spPr bwMode="auto">
          <a:xfrm flipH="1">
            <a:off x="3214688" y="857250"/>
            <a:ext cx="500062" cy="2227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8" name="Rectangle 14"/>
          <p:cNvSpPr>
            <a:spLocks noChangeArrowheads="1"/>
          </p:cNvSpPr>
          <p:nvPr/>
        </p:nvSpPr>
        <p:spPr bwMode="auto">
          <a:xfrm>
            <a:off x="3214688" y="4643438"/>
            <a:ext cx="3154362" cy="12080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ru-RU" altLang="ru-RU" sz="1600"/>
              <a:t>Общечеловеческие ценности как нормы жизни современного человека и основа его духовного здоровья</a:t>
            </a:r>
          </a:p>
        </p:txBody>
      </p:sp>
      <p:sp>
        <p:nvSpPr>
          <p:cNvPr id="14349" name="Line 15"/>
          <p:cNvSpPr>
            <a:spLocks noChangeShapeType="1"/>
          </p:cNvSpPr>
          <p:nvPr/>
        </p:nvSpPr>
        <p:spPr bwMode="auto">
          <a:xfrm flipH="1">
            <a:off x="5572125" y="1000125"/>
            <a:ext cx="563563" cy="3571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6777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913"/>
            <a:ext cx="9144000" cy="6477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sz="24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67884109"/>
              </p:ext>
            </p:extLst>
          </p:nvPr>
        </p:nvGraphicFramePr>
        <p:xfrm>
          <a:off x="251520" y="1340768"/>
          <a:ext cx="8749636" cy="4769720"/>
        </p:xfrm>
        <a:graphic>
          <a:graphicData uri="http://schemas.openxmlformats.org/drawingml/2006/table">
            <a:tbl>
              <a:tblPr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tblPr>
              <a:tblGrid>
                <a:gridCol w="4375666"/>
                <a:gridCol w="4373970"/>
              </a:tblGrid>
              <a:tr h="7530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Модульный вариант </a:t>
                      </a:r>
                    </a:p>
                  </a:txBody>
                  <a:tcPr marL="91441" marR="9144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923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513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Интегративный вариант</a:t>
                      </a:r>
                    </a:p>
                  </a:txBody>
                  <a:tcPr marL="91441" marR="91441" anchor="ctr" horzOverflow="overflow">
                    <a:lnL w="12700" cap="flat" cmpd="sng" algn="ctr">
                      <a:solidFill>
                        <a:srgbClr val="8923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5131"/>
                    </a:solidFill>
                  </a:tcPr>
                </a:tc>
              </a:tr>
              <a:tr h="78581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E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изучаются:</a:t>
                      </a:r>
                    </a:p>
                  </a:txBody>
                  <a:tcPr marL="91441" marR="9144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1" marR="91441" anchor="ctr" horzOverflow="overflow">
                    <a:lnL w="12700" cap="flat" cmpd="sng" algn="ctr">
                      <a:solidFill>
                        <a:srgbClr val="8923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5131"/>
                    </a:solidFill>
                  </a:tcPr>
                </a:tc>
              </a:tr>
              <a:tr h="31432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2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Своеобразие  религиозной культуры и/или основное содержание выбранного (одного) модуля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2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2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2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Идеи, которые  отличают религиозные и этнические  культуры друг от друга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2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2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2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Дидактические единицы, которые соответствуют выбранному модулю</a:t>
                      </a: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923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D3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2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Общечеловеческие и базовые национальные ценности, которые объединяют разные этнические и религиозные культуры народов России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2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2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Вклад каждой религиозной и этнической культуры в становление культуры единой  России 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2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2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Дидактические единицы, которые соответствуют комплексному курсу ОРКСЭ	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1" marR="91441" horzOverflow="overflow">
                    <a:lnL w="12700" cap="flat" cmpd="sng" algn="ctr">
                      <a:solidFill>
                        <a:srgbClr val="8923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D3BB"/>
                    </a:solidFill>
                  </a:tcPr>
                </a:tc>
              </a:tr>
            </a:tbl>
          </a:graphicData>
        </a:graphic>
      </p:graphicFrame>
      <p:sp>
        <p:nvSpPr>
          <p:cNvPr id="5" name="Стрелка вниз 4"/>
          <p:cNvSpPr/>
          <p:nvPr/>
        </p:nvSpPr>
        <p:spPr>
          <a:xfrm>
            <a:off x="1907704" y="2348880"/>
            <a:ext cx="285750" cy="357187"/>
          </a:xfrm>
          <a:prstGeom prst="downArrow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6804248" y="2348880"/>
            <a:ext cx="285750" cy="357187"/>
          </a:xfrm>
          <a:prstGeom prst="downArrow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309139"/>
            <a:ext cx="8229600" cy="830997"/>
          </a:xfrm>
        </p:spPr>
        <p:txBody>
          <a:bodyPr>
            <a:sp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Выбор родителей четвероклассников </a:t>
            </a:r>
            <a:b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</a:b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на </a:t>
            </a:r>
            <a:r>
              <a:rPr lang="ru-RU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2014—2015 </a:t>
            </a: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учебный год</a:t>
            </a:r>
          </a:p>
        </p:txBody>
      </p:sp>
      <p:sp>
        <p:nvSpPr>
          <p:cNvPr id="362499" name="Rectangle 1"/>
          <p:cNvSpPr>
            <a:spLocks noChangeArrowheads="1"/>
          </p:cNvSpPr>
          <p:nvPr/>
        </p:nvSpPr>
        <p:spPr bwMode="auto">
          <a:xfrm>
            <a:off x="381000" y="1066800"/>
            <a:ext cx="8215313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2">
              <a:schemeClr val="bg2">
                <a:alpha val="50000"/>
              </a:schemeClr>
            </a:prstShdw>
          </a:effectLst>
        </p:spPr>
        <p:txBody>
          <a:bodyPr anchor="ctr">
            <a:spAutoFit/>
          </a:bodyPr>
          <a:lstStyle/>
          <a:p>
            <a:r>
              <a:rPr lang="ru-RU" sz="2800" b="1" dirty="0">
                <a:solidFill>
                  <a:srgbClr val="820000"/>
                </a:solidFill>
              </a:rPr>
              <a:t>В целом по России:</a:t>
            </a:r>
          </a:p>
          <a:p>
            <a:endParaRPr lang="ru-RU" sz="800" b="1" dirty="0">
              <a:solidFill>
                <a:srgbClr val="820000"/>
              </a:solidFill>
            </a:endParaRPr>
          </a:p>
          <a:p>
            <a:pPr>
              <a:buFontTx/>
              <a:buChar char="•"/>
            </a:pPr>
            <a:r>
              <a:rPr lang="ru-RU" sz="2400" b="1" dirty="0">
                <a:solidFill>
                  <a:srgbClr val="892323"/>
                </a:solidFill>
              </a:rPr>
              <a:t>Основы светской этики — 52,7%</a:t>
            </a:r>
          </a:p>
          <a:p>
            <a:pPr>
              <a:buFontTx/>
              <a:buChar char="•"/>
            </a:pPr>
            <a:r>
              <a:rPr lang="ru-RU" sz="2400" b="1" dirty="0">
                <a:solidFill>
                  <a:srgbClr val="892323"/>
                </a:solidFill>
              </a:rPr>
              <a:t>Основы православной культуры — 21,7%</a:t>
            </a:r>
          </a:p>
          <a:p>
            <a:pPr>
              <a:buFontTx/>
              <a:buChar char="•"/>
            </a:pPr>
            <a:r>
              <a:rPr lang="ru-RU" sz="2400" b="1" dirty="0">
                <a:solidFill>
                  <a:srgbClr val="892323"/>
                </a:solidFill>
              </a:rPr>
              <a:t>Основы мировых религиозных культур —21,2%</a:t>
            </a:r>
          </a:p>
          <a:p>
            <a:pPr>
              <a:buFontTx/>
              <a:buChar char="•"/>
            </a:pPr>
            <a:r>
              <a:rPr lang="ru-RU" sz="2400" b="1" dirty="0">
                <a:solidFill>
                  <a:srgbClr val="892323"/>
                </a:solidFill>
              </a:rPr>
              <a:t>Основы исламской культуры — 4%</a:t>
            </a:r>
          </a:p>
          <a:p>
            <a:pPr>
              <a:buFontTx/>
              <a:buChar char="•"/>
            </a:pPr>
            <a:r>
              <a:rPr lang="ru-RU" sz="2400" b="1" dirty="0">
                <a:solidFill>
                  <a:srgbClr val="892323"/>
                </a:solidFill>
              </a:rPr>
              <a:t>Основы буддийской культуры — 0,4%</a:t>
            </a:r>
          </a:p>
          <a:p>
            <a:pPr>
              <a:buFontTx/>
              <a:buChar char="•"/>
            </a:pPr>
            <a:r>
              <a:rPr lang="ru-RU" sz="2400" b="1" dirty="0">
                <a:solidFill>
                  <a:srgbClr val="892323"/>
                </a:solidFill>
              </a:rPr>
              <a:t>Основы иудейской культуры — 0,1%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0513" y="3975100"/>
            <a:ext cx="8548687" cy="25545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ИНФОРМАЦИЯ К РАЗМЫШЛЕНИЮ:</a:t>
            </a:r>
          </a:p>
          <a:p>
            <a:pPr>
              <a:defRPr/>
            </a:pPr>
            <a:r>
              <a:rPr lang="ru-RU" sz="2000" b="1" dirty="0"/>
              <a:t>Изучение перечисленных модулей осуществляется в рамках одного предмета «Основы религиозных культур и светской этики». Таким образом, под модулем ОРКСЭ следует понимать вариант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содержания</a:t>
            </a:r>
            <a:r>
              <a:rPr lang="ru-RU" sz="2000" b="1" dirty="0"/>
              <a:t> предмета ОРКСЭ, используемый в соответствии с выбором.  </a:t>
            </a:r>
            <a:r>
              <a:rPr lang="ru-RU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этом требования к результатам освоения основной образовательной программы остаются едиными для всех модулей , относясь к предмету ОРКСЭ в целом.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800000"/>
          </a:xfrm>
          <a:noFill/>
        </p:spPr>
        <p:txBody>
          <a:bodyPr/>
          <a:lstStyle/>
          <a:p>
            <a:pPr eaLnBrk="1" hangingPunct="1"/>
            <a:r>
              <a:rPr lang="ru-RU" sz="2000" b="1" u="sng" dirty="0" smtClean="0"/>
              <a:t>Содержательные и методические аспекты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3000" b="1" dirty="0" smtClean="0">
                <a:solidFill>
                  <a:srgbClr val="FF0000"/>
                </a:solidFill>
              </a:rPr>
              <a:t>Изучение </a:t>
            </a:r>
            <a:r>
              <a:rPr lang="ru-RU" sz="3000" b="1" u="sng" dirty="0" smtClean="0">
                <a:solidFill>
                  <a:srgbClr val="FF0000"/>
                </a:solidFill>
              </a:rPr>
              <a:t>религиозной</a:t>
            </a:r>
            <a:r>
              <a:rPr lang="ru-RU" sz="3000" b="1" dirty="0" smtClean="0">
                <a:solidFill>
                  <a:srgbClr val="FF0000"/>
                </a:solidFill>
              </a:rPr>
              <a:t> культуры </a:t>
            </a:r>
            <a:r>
              <a:rPr lang="ru-RU" sz="3000" b="1" dirty="0" smtClean="0"/>
              <a:t>по выбору, религиозное духовно-нравственное образование, воспитание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988840"/>
            <a:ext cx="9144000" cy="1872000"/>
          </a:xfrm>
          <a:noFill/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Char char="v"/>
            </a:pPr>
            <a:r>
              <a:rPr lang="ru-RU" sz="2600" b="1" dirty="0" smtClean="0"/>
              <a:t>Формирование целостной духовно-нравственной культуры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v"/>
            </a:pPr>
            <a:r>
              <a:rPr lang="ru-RU" sz="2600" b="1" dirty="0" smtClean="0"/>
              <a:t>Профилактика вовлечения в деструктивные религиозные культы, секты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v"/>
            </a:pPr>
            <a:r>
              <a:rPr lang="ru-RU" sz="2600" b="1" dirty="0" smtClean="0"/>
              <a:t>Лучшее уяснение различий религии и науки, критериев научности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800" b="1" dirty="0" smtClean="0"/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4077072"/>
            <a:ext cx="914400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2000" b="1" u="sng" dirty="0">
                <a:solidFill>
                  <a:srgbClr val="FF0000"/>
                </a:solidFill>
              </a:rPr>
              <a:t>Методические подходы: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ru-RU" sz="2000" b="1" dirty="0"/>
              <a:t>Преподавание положительных знаний о духовно-нравственной традиции в связи с культурой, образом жизни семьи, </a:t>
            </a:r>
            <a:r>
              <a:rPr lang="ru-RU" sz="2000" b="1" dirty="0" err="1"/>
              <a:t>социокультурной</a:t>
            </a:r>
            <a:r>
              <a:rPr lang="ru-RU" sz="2000" b="1" dirty="0"/>
              <a:t> общности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ru-RU" sz="2000" b="1" dirty="0"/>
              <a:t>Сравнительные сведения о других религиях – ограниченно, только в связи с историей и культурой данной традиции и только в старшей школе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ru-RU" sz="2000" b="1" dirty="0"/>
              <a:t>Дифференциация научного и мировоззренческого содержания в естественнонаучном образовании, диалогичность, отказ от односторонних мировоззренческих трактовок</a:t>
            </a:r>
          </a:p>
        </p:txBody>
      </p:sp>
    </p:spTree>
    <p:extLst>
      <p:ext uri="{BB962C8B-B14F-4D97-AF65-F5344CB8AC3E}">
        <p14:creationId xmlns:p14="http://schemas.microsoft.com/office/powerpoint/2010/main" xmlns="" val="221491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04000"/>
          </a:xfrm>
          <a:noFill/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1800" b="1" u="sng" dirty="0" smtClean="0"/>
              <a:t>Содержательные и методические аспекты</a:t>
            </a:r>
            <a:r>
              <a:rPr lang="ru-RU" sz="2400" b="1" u="sng" dirty="0" smtClean="0"/>
              <a:t/>
            </a:r>
            <a:br>
              <a:rPr lang="ru-RU" sz="2400" b="1" u="sng" dirty="0" smtClean="0"/>
            </a:br>
            <a:r>
              <a:rPr lang="ru-RU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Изучение </a:t>
            </a:r>
            <a:r>
              <a:rPr lang="ru-RU" sz="3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нерелигиозной</a:t>
            </a:r>
            <a:r>
              <a:rPr lang="ru-RU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этики, религиоведения </a:t>
            </a:r>
            <a:r>
              <a:rPr lang="ru-RU" sz="3000" b="1" dirty="0" smtClean="0"/>
              <a:t>по выбору, нерелигиозное духовно-нравственное образование, развитие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28800"/>
            <a:ext cx="9144000" cy="2500312"/>
          </a:xfrm>
          <a:noFill/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Char char="v"/>
              <a:defRPr/>
            </a:pPr>
            <a:endParaRPr lang="ru-RU" sz="1600" b="1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Char char="v"/>
              <a:defRPr/>
            </a:pPr>
            <a:r>
              <a:rPr lang="ru-RU" sz="2600" b="1" dirty="0" smtClean="0"/>
              <a:t>Систематическое развитие духовно-нравственной сферы личности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v"/>
              <a:defRPr/>
            </a:pPr>
            <a:r>
              <a:rPr lang="ru-RU" sz="2600" b="1" dirty="0" smtClean="0"/>
              <a:t>Знакомство с широким спектром нерелигиозных и религиозных учений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v"/>
              <a:defRPr/>
            </a:pPr>
            <a:r>
              <a:rPr lang="ru-RU" sz="2600" b="1" dirty="0" smtClean="0"/>
              <a:t>Лучшее понимание роли духовно-нравственной культуры в обществе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1700" b="1" dirty="0" smtClean="0"/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0" y="4071938"/>
            <a:ext cx="9144000" cy="26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ru-RU" sz="800" b="1" u="sng" dirty="0">
              <a:solidFill>
                <a:schemeClr val="bg2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b="1" u="sng" dirty="0">
                <a:solidFill>
                  <a:srgbClr val="FF0000"/>
                </a:solidFill>
              </a:rPr>
              <a:t>Методические подходы: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ru-RU" sz="2000" b="1" dirty="0"/>
              <a:t>Знания о духовно-нравственных традициях в связи с содержанием базового гуманитарного образования, сравнительное религиоведение в старшей школе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ru-RU" sz="2000" b="1" dirty="0"/>
              <a:t>Приоритет общепринятых нравственных ценностей, норм, гражданской этики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ru-RU" sz="2000" b="1" dirty="0"/>
              <a:t>Дифференциация описательного и объяснительного учебного материала с указанием его мировоззренческих оснований</a:t>
            </a:r>
          </a:p>
        </p:txBody>
      </p:sp>
    </p:spTree>
    <p:extLst>
      <p:ext uri="{BB962C8B-B14F-4D97-AF65-F5344CB8AC3E}">
        <p14:creationId xmlns:p14="http://schemas.microsoft.com/office/powerpoint/2010/main" xmlns="" val="176345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Прямоугольник 5"/>
          <p:cNvSpPr>
            <a:spLocks noChangeArrowheads="1"/>
          </p:cNvSpPr>
          <p:nvPr/>
        </p:nvSpPr>
        <p:spPr bwMode="auto">
          <a:xfrm>
            <a:off x="1146175" y="0"/>
            <a:ext cx="69977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C00000"/>
                </a:solidFill>
              </a:rPr>
              <a:t>Краткая сравнительная характеристика подходов к обучению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14313" y="1071563"/>
            <a:ext cx="8786812" cy="45672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solidFill>
              <a:srgbClr val="DF5407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313" y="5643563"/>
          <a:ext cx="8786812" cy="8229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33887"/>
                <a:gridCol w="4352925"/>
              </a:tblGrid>
              <a:tr h="457200">
                <a:tc>
                  <a:txBody>
                    <a:bodyPr/>
                    <a:lstStyle/>
                    <a:p>
                      <a:r>
                        <a:rPr lang="ru-RU" sz="2400" b="0" dirty="0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Осуществляют учителя</a:t>
                      </a:r>
                      <a:endParaRPr lang="ru-RU" sz="2400" b="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</a:endParaRPr>
                    </a:p>
                  </a:txBody>
                  <a:tcPr marT="45727" marB="45727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dirty="0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Осуществляют священнослужители</a:t>
                      </a:r>
                      <a:endParaRPr lang="ru-RU" sz="2400" b="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</a:endParaRPr>
                    </a:p>
                  </a:txBody>
                  <a:tcPr marT="45727" marB="45727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5758234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89" name="Rectangle 1"/>
          <p:cNvSpPr>
            <a:spLocks noChangeArrowheads="1"/>
          </p:cNvSpPr>
          <p:nvPr/>
        </p:nvSpPr>
        <p:spPr bwMode="auto">
          <a:xfrm>
            <a:off x="0" y="0"/>
            <a:ext cx="9144000" cy="165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2">
              <a:schemeClr val="bg2">
                <a:alpha val="50000"/>
              </a:schemeClr>
            </a:prstShdw>
          </a:effectLst>
        </p:spPr>
        <p:txBody>
          <a:bodyPr tIns="228528" bIns="38088" anchor="ctr">
            <a:spAutoFit/>
          </a:bodyPr>
          <a:lstStyle/>
          <a:p>
            <a:pPr algn="ctr" eaLnBrk="0" hangingPunct="0"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Требования к результатам освоения основной образовательной программы </a:t>
            </a:r>
          </a:p>
          <a:p>
            <a:pPr algn="ctr" eaLnBrk="0" hangingPunct="0">
              <a:defRPr/>
            </a:pPr>
            <a:r>
              <a:rPr lang="ru-RU" sz="2400" b="1" u="sng" dirty="0">
                <a:solidFill>
                  <a:srgbClr val="82002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начального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общего и </a:t>
            </a:r>
            <a:r>
              <a:rPr lang="ru-RU" sz="2400" b="1" u="sng" dirty="0">
                <a:solidFill>
                  <a:srgbClr val="82002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основного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общего образования</a:t>
            </a:r>
            <a:r>
              <a:rPr lang="ru-RU" sz="2400" b="1" dirty="0"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 </a:t>
            </a:r>
          </a:p>
          <a:p>
            <a:pPr eaLnBrk="0" hangingPunct="0">
              <a:defRPr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50" y="1643063"/>
          <a:ext cx="8572500" cy="4757738"/>
        </p:xfrm>
        <a:graphic>
          <a:graphicData uri="http://schemas.openxmlformats.org/drawingml/2006/table">
            <a:tbl>
              <a:tblPr/>
              <a:tblGrid>
                <a:gridCol w="4029075"/>
                <a:gridCol w="4543425"/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2002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SimSun" charset="-122"/>
                        </a:rPr>
                        <a:t>НОО</a:t>
                      </a:r>
                    </a:p>
                  </a:txBody>
                  <a:tcPr marL="58678" marR="586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DE80"/>
                        </a:gs>
                        <a:gs pos="50000">
                          <a:srgbClr val="FFE8B3"/>
                        </a:gs>
                        <a:gs pos="100000">
                          <a:srgbClr val="FFF3DA"/>
                        </a:gs>
                      </a:gsLst>
                      <a:path path="rect">
                        <a:fillToRect l="100000" t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2002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ООО</a:t>
                      </a:r>
                    </a:p>
                  </a:txBody>
                  <a:tcPr marL="58678" marR="586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DE80"/>
                        </a:gs>
                        <a:gs pos="50000">
                          <a:srgbClr val="FFE8B3"/>
                        </a:gs>
                        <a:gs pos="100000">
                          <a:srgbClr val="FFF3DA"/>
                        </a:gs>
                      </a:gsLst>
                      <a:path path="rect">
                        <a:fillToRect l="100000" t="100000"/>
                      </a:path>
                    </a:gradFill>
                  </a:tcPr>
                </a:tc>
              </a:tr>
              <a:tr h="3571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2002B"/>
                          </a:solidFill>
                          <a:effectLst/>
                          <a:latin typeface="Times New Roman" pitchFamily="18" charset="0"/>
                          <a:ea typeface="SimSun" charset="-122"/>
                        </a:rPr>
                        <a:t>личностные</a:t>
                      </a:r>
                    </a:p>
                  </a:txBody>
                  <a:tcPr marL="58678" marR="586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DE80"/>
                        </a:gs>
                        <a:gs pos="50000">
                          <a:srgbClr val="FFE8B3"/>
                        </a:gs>
                        <a:gs pos="100000">
                          <a:srgbClr val="FFF3DA"/>
                        </a:gs>
                      </a:gsLst>
                      <a:path path="rect">
                        <a:fillToRect l="100000" t="100000"/>
                      </a:path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1479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charset="-122"/>
                        </a:rPr>
                        <a:t>1)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imSun" charset="-122"/>
                        </a:rPr>
                        <a:t>формирование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charset="-122"/>
                        </a:rPr>
                        <a:t>основ российской гражданской идентичности, чувства гордости за свою Родину, российский народ и историю России,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imSun" charset="-122"/>
                        </a:rPr>
                        <a:t>осознание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charset="-122"/>
                        </a:rPr>
                        <a:t> своей этнической и национальной принадлежности;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imSun" charset="-122"/>
                        </a:rPr>
                        <a:t>формирование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charset="-122"/>
                        </a:rPr>
                        <a:t>ценностей  многонационального российского общества; становление гуманистических и демократических ценностных ориентаций; </a:t>
                      </a:r>
                    </a:p>
                  </a:txBody>
                  <a:tcPr marL="58678" marR="586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BEF397"/>
                        </a:gs>
                        <a:gs pos="50000">
                          <a:srgbClr val="D5F6C0"/>
                        </a:gs>
                        <a:gs pos="100000">
                          <a:srgbClr val="EAFAE0"/>
                        </a:gs>
                      </a:gsLst>
                      <a:path path="rect">
                        <a:fillToRect l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1)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воспитание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российской гражданской идентичности: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патриотизма, уважения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 Отечеству, прошлое и настоящее многонационального народа России;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осознание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своей этнической принадлежности, знание истории, языка, культуры своего народа, своего края, основ культурного наследия народов России и человечества;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усвоение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гуманистических, демократических и традиционных ценностей многонационального российского общества;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воспитание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чувства ответственности и долга перед Родиной;</a:t>
                      </a:r>
                    </a:p>
                  </a:txBody>
                  <a:tcPr marL="58678" marR="586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BEF397"/>
                        </a:gs>
                        <a:gs pos="50000">
                          <a:srgbClr val="D5F6C0"/>
                        </a:gs>
                        <a:gs pos="100000">
                          <a:srgbClr val="EAFAE0"/>
                        </a:gs>
                      </a:gsLst>
                      <a:path path="rect">
                        <a:fillToRect t="100000" r="100000"/>
                      </a:path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9408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85750" y="285750"/>
          <a:ext cx="8572500" cy="5242560"/>
        </p:xfrm>
        <a:graphic>
          <a:graphicData uri="http://schemas.openxmlformats.org/drawingml/2006/table">
            <a:tbl>
              <a:tblPr/>
              <a:tblGrid>
                <a:gridCol w="4029075"/>
                <a:gridCol w="4543425"/>
              </a:tblGrid>
              <a:tr h="2743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2002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SimSun" charset="-122"/>
                        </a:rPr>
                        <a:t>НОО</a:t>
                      </a:r>
                    </a:p>
                  </a:txBody>
                  <a:tcPr marL="58678" marR="586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DE80"/>
                        </a:gs>
                        <a:gs pos="50000">
                          <a:srgbClr val="FFE8B3"/>
                        </a:gs>
                        <a:gs pos="100000">
                          <a:srgbClr val="FFF3DA"/>
                        </a:gs>
                      </a:gsLst>
                      <a:path path="rect">
                        <a:fillToRect l="100000" t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2002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ООО</a:t>
                      </a:r>
                    </a:p>
                  </a:txBody>
                  <a:tcPr marL="58678" marR="586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DE80"/>
                        </a:gs>
                        <a:gs pos="50000">
                          <a:srgbClr val="FFE8B3"/>
                        </a:gs>
                        <a:gs pos="100000">
                          <a:srgbClr val="FFF3DA"/>
                        </a:gs>
                      </a:gsLst>
                      <a:path path="rect">
                        <a:fillToRect l="100000" t="100000"/>
                      </a:path>
                    </a:gradFill>
                  </a:tcPr>
                </a:tc>
              </a:tr>
              <a:tr h="27430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2002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SimSun" charset="-122"/>
                        </a:rPr>
                        <a:t>личностные</a:t>
                      </a:r>
                    </a:p>
                  </a:txBody>
                  <a:tcPr marL="58678" marR="586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DE80"/>
                        </a:gs>
                        <a:gs pos="50000">
                          <a:srgbClr val="FFE8B3"/>
                        </a:gs>
                        <a:gs pos="100000">
                          <a:srgbClr val="FFF3DA"/>
                        </a:gs>
                      </a:gsLst>
                      <a:path path="rect">
                        <a:fillToRect l="100000" t="100000"/>
                      </a:path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201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charset="-122"/>
                        </a:rPr>
                        <a:t>2)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imSun" charset="-122"/>
                        </a:rPr>
                        <a:t>формирование целостного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charset="-122"/>
                        </a:rPr>
                        <a:t>, социально ориентированного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imSun" charset="-122"/>
                        </a:rPr>
                        <a:t>взгляда на мир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charset="-122"/>
                        </a:rPr>
                        <a:t> в его органичном единстве и разнообразии природы, народов, культур и религий;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BEF397"/>
                        </a:gs>
                        <a:gs pos="50000">
                          <a:srgbClr val="D5F6C0"/>
                        </a:gs>
                        <a:gs pos="100000">
                          <a:srgbClr val="EAFAE0"/>
                        </a:gs>
                      </a:gsLst>
                      <a:path path="rect">
                        <a:fillToRect l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3) 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формирование целостного мировоззрения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соответствующего современному уровню развития науки и общественной практики, учитывающего социальное, культурное, языковое, духовное многообразие современного мира;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BEF397"/>
                        </a:gs>
                        <a:gs pos="50000">
                          <a:srgbClr val="D5F6C0"/>
                        </a:gs>
                        <a:gs pos="100000">
                          <a:srgbClr val="EAFAE0"/>
                        </a:gs>
                      </a:gsLst>
                      <a:path path="rect">
                        <a:fillToRect t="100000" r="100000"/>
                      </a:path>
                    </a:gradFill>
                  </a:tcPr>
                </a:tc>
              </a:tr>
              <a:tr h="274303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charset="-122"/>
                        </a:rPr>
                        <a:t>3)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imSun" charset="-122"/>
                        </a:rPr>
                        <a:t>формирование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charset="-122"/>
                        </a:rPr>
                        <a:t> уважительного отношения к иному мнению, истории и культуре других народов;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charset="-122"/>
                        </a:rPr>
                        <a:t>8)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imSun" charset="-122"/>
                        </a:rPr>
                        <a:t>развитие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charset="-122"/>
                        </a:rPr>
                        <a:t> этических чувств, доброжелательности и эмоционально-нравственной отзывчивости, понимания и сопереживания чувствам других людей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BEF397"/>
                        </a:gs>
                        <a:gs pos="50000">
                          <a:srgbClr val="D5F6C0"/>
                        </a:gs>
                        <a:gs pos="100000">
                          <a:srgbClr val="EAFAE0"/>
                        </a:gs>
                      </a:gsLst>
                      <a:path path="rect">
                        <a:fillToRect l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4) 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формирование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осознанного, уважительного и доброжелательного отношения к другому человеку, его мнению, мировоззрению, культуре, языку, вере, гражданской позиции, к истории, культуре, религии, традициям, языкам, ценностям народов России и народов мира;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готовности и способности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вести диалог с другими людьми и достигать в нём взаимопонимания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BEF397"/>
                        </a:gs>
                        <a:gs pos="50000">
                          <a:srgbClr val="D5F6C0"/>
                        </a:gs>
                        <a:gs pos="100000">
                          <a:srgbClr val="EAFAE0"/>
                        </a:gs>
                      </a:gsLst>
                      <a:path path="rect">
                        <a:fillToRect t="100000" r="100000"/>
                      </a:path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14602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29759004"/>
              </p:ext>
            </p:extLst>
          </p:nvPr>
        </p:nvGraphicFramePr>
        <p:xfrm>
          <a:off x="285750" y="285750"/>
          <a:ext cx="8572500" cy="6339840"/>
        </p:xfrm>
        <a:graphic>
          <a:graphicData uri="http://schemas.openxmlformats.org/drawingml/2006/table">
            <a:tbl>
              <a:tblPr/>
              <a:tblGrid>
                <a:gridCol w="4029075"/>
                <a:gridCol w="4543425"/>
              </a:tblGrid>
              <a:tr h="2742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2002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SimSun" charset="-122"/>
                        </a:rPr>
                        <a:t>НОО</a:t>
                      </a:r>
                    </a:p>
                  </a:txBody>
                  <a:tcPr marL="58678" marR="586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DE80"/>
                        </a:gs>
                        <a:gs pos="50000">
                          <a:srgbClr val="FFE8B3"/>
                        </a:gs>
                        <a:gs pos="100000">
                          <a:srgbClr val="FFF3DA"/>
                        </a:gs>
                      </a:gsLst>
                      <a:path path="rect">
                        <a:fillToRect l="100000" t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2002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ООО</a:t>
                      </a:r>
                    </a:p>
                  </a:txBody>
                  <a:tcPr marL="58678" marR="586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DE80"/>
                        </a:gs>
                        <a:gs pos="50000">
                          <a:srgbClr val="FFE8B3"/>
                        </a:gs>
                        <a:gs pos="100000">
                          <a:srgbClr val="FFF3DA"/>
                        </a:gs>
                      </a:gsLst>
                      <a:path path="rect">
                        <a:fillToRect l="100000" t="100000"/>
                      </a:path>
                    </a:gradFill>
                  </a:tcPr>
                </a:tc>
              </a:tr>
              <a:tr h="27429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2002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SimSun" charset="-122"/>
                        </a:rPr>
                        <a:t>метапредметные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2002B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SimSun" charset="-122"/>
                      </a:endParaRPr>
                    </a:p>
                  </a:txBody>
                  <a:tcPr marL="58678" marR="586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DE80"/>
                        </a:gs>
                        <a:gs pos="50000">
                          <a:srgbClr val="FFE8B3"/>
                        </a:gs>
                        <a:gs pos="100000">
                          <a:srgbClr val="FFF3DA"/>
                        </a:gs>
                      </a:gsLst>
                      <a:path path="rect">
                        <a:fillToRect l="100000" t="100000"/>
                      </a:path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457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charset="-122"/>
                        </a:rPr>
                        <a:t>1) 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imSun" charset="-122"/>
                        </a:rPr>
                        <a:t>овладение способностью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charset="-122"/>
                        </a:rPr>
                        <a:t> принимать и сохранять цели и задачи учебной деятельности, поиска средств ее осуществления;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BEF397"/>
                        </a:gs>
                        <a:gs pos="50000">
                          <a:srgbClr val="D5F6C0"/>
                        </a:gs>
                        <a:gs pos="100000">
                          <a:srgbClr val="EAFAE0"/>
                        </a:gs>
                      </a:gsLst>
                      <a:path path="rect">
                        <a:fillToRect l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1) умение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самостоятельно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определять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цели своего обучения,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ставить и формулировать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для себя новые задачи в учёбе и познавательной деятельности, развивать мотивы и интересы своей познавательной деятельности;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BEF397"/>
                        </a:gs>
                        <a:gs pos="50000">
                          <a:srgbClr val="D5F6C0"/>
                        </a:gs>
                        <a:gs pos="100000">
                          <a:srgbClr val="EAFAE0"/>
                        </a:gs>
                      </a:gsLst>
                      <a:path path="rect">
                        <a:fillToRect t="100000" r="100000"/>
                      </a:path>
                    </a:gradFill>
                  </a:tcPr>
                </a:tc>
              </a:tr>
              <a:tr h="164575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charset="-122"/>
                        </a:rPr>
                        <a:t>2) 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imSun" charset="-122"/>
                        </a:rPr>
                        <a:t>освоение способов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charset="-122"/>
                        </a:rPr>
                        <a:t> решения проблем творческого и поискового характера;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BEF397"/>
                        </a:gs>
                        <a:gs pos="50000">
                          <a:srgbClr val="D5F6C0"/>
                        </a:gs>
                        <a:gs pos="100000">
                          <a:srgbClr val="EAFAE0"/>
                        </a:gs>
                      </a:gsLst>
                      <a:path path="rect">
                        <a:fillToRect l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2) 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умение самостоятельно планировать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пути  достижения целей,  в том числе альтернативные,  осознанно выбирать  наиболее эффективные способы решения учебных и познавательных задач;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BEF397"/>
                        </a:gs>
                        <a:gs pos="50000">
                          <a:srgbClr val="D5F6C0"/>
                        </a:gs>
                        <a:gs pos="100000">
                          <a:srgbClr val="EAFAE0"/>
                        </a:gs>
                      </a:gsLst>
                      <a:path path="rect">
                        <a:fillToRect t="100000" r="100000"/>
                      </a:path>
                    </a:gradFill>
                  </a:tcPr>
                </a:tc>
              </a:tr>
              <a:tr h="246863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charset="-122"/>
                        </a:rPr>
                        <a:t>3)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imSun" charset="-122"/>
                        </a:rPr>
                        <a:t> формирование умения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charset="-122"/>
                        </a:rPr>
                        <a:t> планировать, контролировать и оценивать учебные действия в соответствии с поставленной задачей и условиями ее реализации; определять наиболее эффективные способы достижения результата;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BEF397"/>
                        </a:gs>
                        <a:gs pos="50000">
                          <a:srgbClr val="D5F6C0"/>
                        </a:gs>
                        <a:gs pos="100000">
                          <a:srgbClr val="EAFAE0"/>
                        </a:gs>
                      </a:gsLst>
                      <a:path path="rect">
                        <a:fillToRect l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3) 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умение соотносить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свои действия с планируемыми результатами, осуществлять контроль своей деятельности в процессе достижения результата, определять способы  действий в рамках предложенных условий и требований, корректировать свои действия в соответствии с изменяющейся ситуацией;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BEF397"/>
                        </a:gs>
                        <a:gs pos="50000">
                          <a:srgbClr val="D5F6C0"/>
                        </a:gs>
                        <a:gs pos="100000">
                          <a:srgbClr val="EAFAE0"/>
                        </a:gs>
                      </a:gsLst>
                      <a:path path="rect">
                        <a:fillToRect t="100000" r="100000"/>
                      </a:path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03672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85750" y="285750"/>
          <a:ext cx="8572500" cy="6126480"/>
        </p:xfrm>
        <a:graphic>
          <a:graphicData uri="http://schemas.openxmlformats.org/drawingml/2006/table">
            <a:tbl>
              <a:tblPr/>
              <a:tblGrid>
                <a:gridCol w="4029075"/>
                <a:gridCol w="4543425"/>
              </a:tblGrid>
              <a:tr h="2743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2002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SimSun" charset="-122"/>
                        </a:rPr>
                        <a:t>НОО (ОРКСЭ)</a:t>
                      </a:r>
                    </a:p>
                  </a:txBody>
                  <a:tcPr marL="58678" marR="586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DE80"/>
                        </a:gs>
                        <a:gs pos="50000">
                          <a:srgbClr val="FFE8B3"/>
                        </a:gs>
                        <a:gs pos="100000">
                          <a:srgbClr val="FFF3DA"/>
                        </a:gs>
                      </a:gsLst>
                      <a:path path="rect">
                        <a:fillToRect l="100000" t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2002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ООО (ОДНК НР)</a:t>
                      </a:r>
                    </a:p>
                  </a:txBody>
                  <a:tcPr marL="58678" marR="586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DE80"/>
                        </a:gs>
                        <a:gs pos="50000">
                          <a:srgbClr val="FFE8B3"/>
                        </a:gs>
                        <a:gs pos="100000">
                          <a:srgbClr val="FFF3DA"/>
                        </a:gs>
                      </a:gsLst>
                      <a:path path="rect">
                        <a:fillToRect l="100000" t="100000"/>
                      </a:path>
                    </a:gradFill>
                  </a:tcPr>
                </a:tc>
              </a:tr>
              <a:tr h="36574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9232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SimSun" charset="-122"/>
                        </a:rPr>
                        <a:t>предметные</a:t>
                      </a:r>
                    </a:p>
                  </a:txBody>
                  <a:tcPr marL="58678" marR="586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DE80"/>
                        </a:gs>
                        <a:gs pos="50000">
                          <a:srgbClr val="FFE8B3"/>
                        </a:gs>
                        <a:gs pos="100000">
                          <a:srgbClr val="FFF3DA"/>
                        </a:gs>
                      </a:gsLst>
                      <a:path path="rect">
                        <a:fillToRect l="100000" t="100000"/>
                      </a:path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458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charset="-122"/>
                        </a:rPr>
                        <a:t>1) 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imSun" charset="-122"/>
                        </a:rPr>
                        <a:t>готовность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charset="-122"/>
                        </a:rPr>
                        <a:t> к нравственному самосовершенствованию, духовному саморазвитию;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BEF397"/>
                        </a:gs>
                        <a:gs pos="50000">
                          <a:srgbClr val="D5F6C0"/>
                        </a:gs>
                        <a:gs pos="100000">
                          <a:srgbClr val="EAFAE0"/>
                        </a:gs>
                      </a:gsLst>
                      <a:path path="rect">
                        <a:fillToRect l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1) 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воспитание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способности к духовному развитию, нравственному самосовершенствованию; 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воспитание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веротерпимости, уважительного отношения к религиозным чувствам, взглядам людей или их отсутствию;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BEF397"/>
                        </a:gs>
                        <a:gs pos="50000">
                          <a:srgbClr val="D5F6C0"/>
                        </a:gs>
                        <a:gs pos="100000">
                          <a:srgbClr val="EAFAE0"/>
                        </a:gs>
                      </a:gsLst>
                      <a:path path="rect">
                        <a:fillToRect t="100000" r="100000"/>
                      </a:path>
                    </a:gradFill>
                  </a:tcPr>
                </a:tc>
              </a:tr>
              <a:tr h="192014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charset="-122"/>
                        </a:rPr>
                        <a:t>2) 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imSun" charset="-122"/>
                        </a:rPr>
                        <a:t>знакомство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charset="-122"/>
                        </a:rPr>
                        <a:t> с основными нормами светской и религиозной морали, понимание их значения в выстраивании конструктивных отношений в семье и обществе;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BEF397"/>
                        </a:gs>
                        <a:gs pos="50000">
                          <a:srgbClr val="D5F6C0"/>
                        </a:gs>
                        <a:gs pos="100000">
                          <a:srgbClr val="EAFAE0"/>
                        </a:gs>
                      </a:gsLst>
                      <a:path path="rect">
                        <a:fillToRect l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2) 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знание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основных норм морали, нравственных, духовных идеалов, хранимых в культурных традициях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народов России,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готовность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 их основе к сознательному самоограничению в поступках, поведении, расточительном потребительстве;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BEF397"/>
                        </a:gs>
                        <a:gs pos="50000">
                          <a:srgbClr val="D5F6C0"/>
                        </a:gs>
                        <a:gs pos="100000">
                          <a:srgbClr val="EAFAE0"/>
                        </a:gs>
                      </a:gsLst>
                      <a:path path="rect">
                        <a:fillToRect t="100000" r="100000"/>
                      </a:path>
                    </a:gradFill>
                  </a:tcPr>
                </a:tc>
              </a:tr>
              <a:tr h="19201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charset="-122"/>
                        </a:rPr>
                        <a:t>3) 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imSun" charset="-122"/>
                        </a:rPr>
                        <a:t>понимание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charset="-122"/>
                        </a:rPr>
                        <a:t> значения нравственности, веры и религии в жизни человека и общества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BEF397"/>
                        </a:gs>
                        <a:gs pos="50000">
                          <a:srgbClr val="D5F6C0"/>
                        </a:gs>
                        <a:gs pos="100000">
                          <a:srgbClr val="EAFAE0"/>
                        </a:gs>
                      </a:gsLst>
                      <a:path path="rect">
                        <a:fillToRect l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3) 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формирование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представлений об основах светской этики, культуры традиционных религий, их роли в развитии культуры и истории России и человечества, в становлении гражданского общества и российской государственности;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BEF397"/>
                        </a:gs>
                        <a:gs pos="50000">
                          <a:srgbClr val="D5F6C0"/>
                        </a:gs>
                        <a:gs pos="100000">
                          <a:srgbClr val="EAFAE0"/>
                        </a:gs>
                      </a:gsLst>
                      <a:path path="rect">
                        <a:fillToRect t="100000" r="100000"/>
                      </a:path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5388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6"/>
            <a:ext cx="8363272" cy="593752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Основные социальные цели изучения ОРКСЭ/ОДНКНР</a:t>
            </a:r>
          </a:p>
          <a:p>
            <a:endParaRPr lang="ru-RU" dirty="0"/>
          </a:p>
          <a:p>
            <a:pPr algn="just"/>
            <a:r>
              <a:rPr lang="ru-RU" b="1" dirty="0" smtClean="0">
                <a:solidFill>
                  <a:srgbClr val="FF0000"/>
                </a:solidFill>
              </a:rPr>
              <a:t>ЗНАНИЕ</a:t>
            </a:r>
            <a:r>
              <a:rPr lang="ru-RU" dirty="0" smtClean="0"/>
              <a:t>  - основных </a:t>
            </a:r>
            <a:r>
              <a:rPr lang="ru-RU" dirty="0"/>
              <a:t>норм морали, культурных традиций народов России, </a:t>
            </a:r>
            <a:endParaRPr lang="ru-RU" dirty="0" smtClean="0"/>
          </a:p>
          <a:p>
            <a:pPr algn="just"/>
            <a:r>
              <a:rPr lang="ru-RU" b="1" dirty="0" smtClean="0">
                <a:solidFill>
                  <a:srgbClr val="FF0000"/>
                </a:solidFill>
              </a:rPr>
              <a:t>ПОНИМАНИЕ</a:t>
            </a:r>
            <a:r>
              <a:rPr lang="ru-RU" dirty="0" smtClean="0"/>
              <a:t> - исторической </a:t>
            </a:r>
            <a:r>
              <a:rPr lang="ru-RU" dirty="0"/>
              <a:t>роли традиционных религий и гражданского общества в становлении </a:t>
            </a:r>
            <a:r>
              <a:rPr lang="ru-RU" dirty="0" smtClean="0"/>
              <a:t> государственности,</a:t>
            </a:r>
          </a:p>
          <a:p>
            <a:pPr algn="just"/>
            <a:r>
              <a:rPr lang="ru-RU" b="1" dirty="0" smtClean="0">
                <a:solidFill>
                  <a:srgbClr val="FF0000"/>
                </a:solidFill>
              </a:rPr>
              <a:t>ОТНОШЕНИЕ</a:t>
            </a:r>
            <a:r>
              <a:rPr lang="ru-RU" dirty="0" smtClean="0"/>
              <a:t> – эмоциональный отклик на происходящие события во всех сферах ОЖ,</a:t>
            </a:r>
          </a:p>
          <a:p>
            <a:pPr algn="just"/>
            <a:r>
              <a:rPr lang="ru-RU" b="1" dirty="0" smtClean="0">
                <a:solidFill>
                  <a:srgbClr val="FF0000"/>
                </a:solidFill>
              </a:rPr>
              <a:t>ПОВЕДЕНИЕ</a:t>
            </a:r>
            <a:r>
              <a:rPr lang="ru-RU" dirty="0" smtClean="0"/>
              <a:t> – сообразно правилам и нормам</a:t>
            </a:r>
            <a:endParaRPr lang="ru-RU" dirty="0"/>
          </a:p>
          <a:p>
            <a:endParaRPr lang="ru-RU" dirty="0"/>
          </a:p>
        </p:txBody>
      </p:sp>
      <p:sp>
        <p:nvSpPr>
          <p:cNvPr id="5" name="Стрелка вниз 4"/>
          <p:cNvSpPr/>
          <p:nvPr/>
        </p:nvSpPr>
        <p:spPr>
          <a:xfrm>
            <a:off x="4139952" y="1268760"/>
            <a:ext cx="1080120" cy="648072"/>
          </a:xfrm>
          <a:prstGeom prst="downArrow">
            <a:avLst>
              <a:gd name="adj1" fmla="val 50000"/>
              <a:gd name="adj2" fmla="val 467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34977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Объект 2"/>
          <p:cNvSpPr>
            <a:spLocks noGrp="1"/>
          </p:cNvSpPr>
          <p:nvPr>
            <p:ph idx="1"/>
          </p:nvPr>
        </p:nvSpPr>
        <p:spPr>
          <a:xfrm>
            <a:off x="395536" y="404664"/>
            <a:ext cx="8291512" cy="5937250"/>
          </a:xfrm>
        </p:spPr>
        <p:txBody>
          <a:bodyPr/>
          <a:lstStyle/>
          <a:p>
            <a:pPr marL="0" indent="0" algn="just" eaLnBrk="1" hangingPunct="1">
              <a:buFont typeface="Arial" charset="0"/>
              <a:buNone/>
            </a:pPr>
            <a:r>
              <a:rPr lang="ru-RU" b="1" i="1" dirty="0" smtClean="0"/>
              <a:t>	</a:t>
            </a:r>
            <a:r>
              <a:rPr lang="ru-RU" sz="2600" b="1" i="1" dirty="0" smtClean="0">
                <a:solidFill>
                  <a:srgbClr val="FF0000"/>
                </a:solidFill>
              </a:rPr>
              <a:t>СОЦИАЛЬНАЯ цель</a:t>
            </a:r>
            <a:r>
              <a:rPr lang="ru-RU" sz="2600" dirty="0" smtClean="0"/>
              <a:t>: формирование основ российской гражданской идентичности</a:t>
            </a:r>
          </a:p>
          <a:p>
            <a:pPr marL="0" indent="0" algn="just" eaLnBrk="1" hangingPunct="1">
              <a:buFont typeface="Arial" charset="0"/>
              <a:buNone/>
            </a:pPr>
            <a:endParaRPr lang="ru-RU" sz="2600" dirty="0" smtClean="0"/>
          </a:p>
          <a:p>
            <a:pPr marL="0" indent="0" algn="just" eaLnBrk="1" hangingPunct="1">
              <a:buFont typeface="Arial" charset="0"/>
              <a:buNone/>
            </a:pPr>
            <a:endParaRPr lang="ru-RU" sz="2600" b="1" i="1" dirty="0" smtClean="0">
              <a:solidFill>
                <a:srgbClr val="FF0000"/>
              </a:solidFill>
            </a:endParaRPr>
          </a:p>
          <a:p>
            <a:pPr marL="0" indent="0" algn="just" eaLnBrk="1" hangingPunct="1">
              <a:buFont typeface="Arial" charset="0"/>
              <a:buNone/>
            </a:pPr>
            <a:r>
              <a:rPr lang="ru-RU" sz="2600" b="1" i="1" dirty="0" smtClean="0">
                <a:solidFill>
                  <a:srgbClr val="FF0000"/>
                </a:solidFill>
              </a:rPr>
              <a:t>ПЕДАГОГИЧЕСКАЯ цель</a:t>
            </a:r>
            <a:r>
              <a:rPr lang="ru-RU" sz="2600" dirty="0" smtClean="0"/>
              <a:t>: </a:t>
            </a:r>
            <a:r>
              <a:rPr lang="ru-RU" sz="2600" i="1" dirty="0" smtClean="0"/>
              <a:t>понимание своей принадлежности к российскому государству  </a:t>
            </a:r>
          </a:p>
          <a:p>
            <a:pPr marL="0" indent="0" algn="just" eaLnBrk="1" hangingPunct="1">
              <a:buFont typeface="Arial" charset="0"/>
              <a:buNone/>
            </a:pPr>
            <a:r>
              <a:rPr lang="ru-RU" sz="2600" b="1" i="1" dirty="0" smtClean="0">
                <a:solidFill>
                  <a:srgbClr val="FF0000"/>
                </a:solidFill>
              </a:rPr>
              <a:t>знание</a:t>
            </a:r>
            <a:r>
              <a:rPr lang="ru-RU" sz="2600" dirty="0" smtClean="0"/>
              <a:t> - «я живу в России»; «Россия – многонациональное государство»;</a:t>
            </a:r>
          </a:p>
          <a:p>
            <a:pPr marL="0" indent="0" algn="just" eaLnBrk="1" hangingPunct="1">
              <a:buFont typeface="Arial" charset="0"/>
              <a:buNone/>
            </a:pPr>
            <a:r>
              <a:rPr lang="ru-RU" sz="2600" b="1" i="1" dirty="0" smtClean="0">
                <a:solidFill>
                  <a:srgbClr val="FF0000"/>
                </a:solidFill>
              </a:rPr>
              <a:t>эмоциональное принятие </a:t>
            </a:r>
            <a:r>
              <a:rPr lang="ru-RU" sz="2600" dirty="0" smtClean="0"/>
              <a:t>- «Россия – моя Родина и Родина моих близких», «все, что происходит в моем государстве, касается меня и интересует меня»;</a:t>
            </a:r>
          </a:p>
          <a:p>
            <a:pPr marL="0" indent="0" algn="just" eaLnBrk="1" hangingPunct="1">
              <a:buFont typeface="Arial" charset="0"/>
              <a:buNone/>
            </a:pPr>
            <a:r>
              <a:rPr lang="ru-RU" sz="2600" b="1" i="1" dirty="0" smtClean="0">
                <a:solidFill>
                  <a:srgbClr val="FF0000"/>
                </a:solidFill>
              </a:rPr>
              <a:t>поведение</a:t>
            </a:r>
            <a:r>
              <a:rPr lang="ru-RU" sz="2600" b="1" dirty="0" smtClean="0">
                <a:solidFill>
                  <a:srgbClr val="FF0000"/>
                </a:solidFill>
              </a:rPr>
              <a:t> – </a:t>
            </a:r>
            <a:r>
              <a:rPr lang="ru-RU" sz="2600" dirty="0" smtClean="0"/>
              <a:t>«могу внести скромный вклад в жизнь общества и родной страны»</a:t>
            </a:r>
          </a:p>
        </p:txBody>
      </p:sp>
      <p:sp>
        <p:nvSpPr>
          <p:cNvPr id="4" name="Стрелка вниз 3"/>
          <p:cNvSpPr/>
          <p:nvPr/>
        </p:nvSpPr>
        <p:spPr>
          <a:xfrm>
            <a:off x="3779912" y="1484784"/>
            <a:ext cx="792162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669491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0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Сложности в преподавании курса ОРКСЭ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052736"/>
            <a:ext cx="8640000" cy="5400000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dirty="0" smtClean="0"/>
              <a:t>У учителей и детей нет </a:t>
            </a:r>
            <a:r>
              <a:rPr lang="ru-RU" i="1" dirty="0" smtClean="0"/>
              <a:t>привычки к критическому мышлению </a:t>
            </a:r>
            <a:r>
              <a:rPr lang="ru-RU" dirty="0" smtClean="0"/>
              <a:t>– им надо объяснять, что на каждый вопрос может быть несколько правильных ответов (особенно по морали!). </a:t>
            </a:r>
          </a:p>
          <a:p>
            <a:pPr algn="just">
              <a:buNone/>
            </a:pPr>
            <a:r>
              <a:rPr lang="ru-RU" dirty="0" smtClean="0"/>
              <a:t>Необходимо работать над т.н. </a:t>
            </a:r>
            <a:r>
              <a:rPr lang="ru-RU" i="1" dirty="0" smtClean="0"/>
              <a:t>формирующимся оцениванием</a:t>
            </a:r>
            <a:r>
              <a:rPr lang="ru-RU" dirty="0" smtClean="0"/>
              <a:t>, которое поддерживает интерес к учебе. Часто желание учиться пропадает только потому, что оценивают не достоинства, а недостатки. Ребенок думает не о том, что хочет сказать, а о том, как бы не сделать ошибку. Поэтому он скорее промолчит, чтобы не получить двойку. За то, что ребенок сумел высказать свою мысль и его поняли, всегда нужно ставить хорошую оценку!</a:t>
            </a:r>
            <a:endParaRPr lang="ru-RU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88640"/>
            <a:ext cx="8291264" cy="593752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b="1" dirty="0" smtClean="0">
                <a:solidFill>
                  <a:srgbClr val="FF0000"/>
                </a:solidFill>
              </a:rPr>
              <a:t>Планируемые результаты обучения   </a:t>
            </a:r>
          </a:p>
          <a:p>
            <a:pPr marL="0" indent="0" algn="just">
              <a:buNone/>
            </a:pPr>
            <a:r>
              <a:rPr lang="ru-RU" b="1" dirty="0" smtClean="0">
                <a:solidFill>
                  <a:srgbClr val="FF0000"/>
                </a:solidFill>
              </a:rPr>
              <a:t>		</a:t>
            </a:r>
            <a:r>
              <a:rPr lang="ru-RU" b="1" i="1" dirty="0" smtClean="0"/>
              <a:t>личностные</a:t>
            </a:r>
            <a:r>
              <a:rPr lang="ru-RU" dirty="0" smtClean="0"/>
              <a:t> результаты (осознание своей принадлежности к народу, государству, эмоциональное отношение к малой родине, Отечеству, ее культуре и истории);</a:t>
            </a:r>
            <a:r>
              <a:rPr lang="ru-RU" b="1" dirty="0" smtClean="0">
                <a:solidFill>
                  <a:srgbClr val="FF0000"/>
                </a:solidFill>
              </a:rPr>
              <a:t>	</a:t>
            </a:r>
          </a:p>
          <a:p>
            <a:pPr marL="0" indent="0" algn="just">
              <a:buNone/>
            </a:pPr>
            <a:r>
              <a:rPr lang="ru-RU" b="1" dirty="0" smtClean="0">
                <a:solidFill>
                  <a:srgbClr val="FF0000"/>
                </a:solidFill>
              </a:rPr>
              <a:t>		</a:t>
            </a:r>
            <a:r>
              <a:rPr lang="ru-RU" b="1" dirty="0" smtClean="0"/>
              <a:t>метапредметные </a:t>
            </a:r>
            <a:r>
              <a:rPr lang="ru-RU" dirty="0" smtClean="0"/>
              <a:t>результаты (смысловое чтение, анализ информации, сравнение разных идей и мнений, коммуникативная деятельность (рассуждение, описание, повествование).</a:t>
            </a:r>
            <a:endParaRPr lang="ru-RU" dirty="0"/>
          </a:p>
        </p:txBody>
      </p:sp>
      <p:sp>
        <p:nvSpPr>
          <p:cNvPr id="6" name="Стрелка вправо 5"/>
          <p:cNvSpPr/>
          <p:nvPr/>
        </p:nvSpPr>
        <p:spPr>
          <a:xfrm>
            <a:off x="611560" y="764704"/>
            <a:ext cx="1224136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158" y="3284984"/>
            <a:ext cx="1255713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696914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Номер слайда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endParaRPr lang="ru-RU" altLang="ru-RU" sz="1400" dirty="0"/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536" y="260648"/>
            <a:ext cx="8291264" cy="58655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altLang="ru-RU" b="1" i="1" dirty="0" smtClean="0"/>
              <a:t>	Предметные результаты</a:t>
            </a:r>
            <a:endParaRPr lang="en-US" altLang="ru-RU" i="1" dirty="0"/>
          </a:p>
          <a:p>
            <a:pPr marL="609600" indent="-609600" algn="just">
              <a:buFontTx/>
              <a:buAutoNum type="arabicParenR"/>
            </a:pPr>
            <a:r>
              <a:rPr lang="ru-RU" altLang="ru-RU" b="1" dirty="0" smtClean="0">
                <a:solidFill>
                  <a:srgbClr val="FF3399"/>
                </a:solidFill>
              </a:rPr>
              <a:t>Особенности </a:t>
            </a:r>
            <a:r>
              <a:rPr lang="ru-RU" altLang="ru-RU" b="1" dirty="0" smtClean="0">
                <a:solidFill>
                  <a:srgbClr val="FF0000"/>
                </a:solidFill>
              </a:rPr>
              <a:t>представлений</a:t>
            </a:r>
            <a:r>
              <a:rPr lang="ru-RU" altLang="ru-RU" dirty="0" smtClean="0"/>
              <a:t> </a:t>
            </a:r>
            <a:r>
              <a:rPr lang="ru-RU" altLang="ru-RU" b="1" dirty="0" smtClean="0">
                <a:solidFill>
                  <a:srgbClr val="FF3399"/>
                </a:solidFill>
              </a:rPr>
              <a:t>конкретной </a:t>
            </a:r>
            <a:r>
              <a:rPr lang="ru-RU" altLang="ru-RU" b="1" dirty="0" smtClean="0">
                <a:solidFill>
                  <a:srgbClr val="FF0000"/>
                </a:solidFill>
              </a:rPr>
              <a:t>религии</a:t>
            </a:r>
            <a:r>
              <a:rPr lang="ru-RU" altLang="ru-RU" dirty="0" smtClean="0"/>
              <a:t> об окружающем мире и месте человека в нем.</a:t>
            </a:r>
          </a:p>
          <a:p>
            <a:pPr marL="609600" indent="-609600" algn="just">
              <a:buFontTx/>
              <a:buAutoNum type="arabicParenR"/>
            </a:pPr>
            <a:r>
              <a:rPr lang="ru-RU" altLang="ru-RU" b="1" dirty="0" smtClean="0">
                <a:solidFill>
                  <a:srgbClr val="FF0000"/>
                </a:solidFill>
              </a:rPr>
              <a:t>Особенности светских взглядов </a:t>
            </a:r>
            <a:r>
              <a:rPr lang="ru-RU" altLang="ru-RU" dirty="0" smtClean="0"/>
              <a:t>на окружающий мир.</a:t>
            </a:r>
          </a:p>
          <a:p>
            <a:pPr marL="609600" indent="-609600" algn="just">
              <a:buFontTx/>
              <a:buAutoNum type="arabicParenR"/>
            </a:pPr>
            <a:r>
              <a:rPr lang="ru-RU" altLang="ru-RU" b="1" dirty="0" smtClean="0">
                <a:solidFill>
                  <a:srgbClr val="FF0000"/>
                </a:solidFill>
              </a:rPr>
              <a:t>Значение данной религии и светской этики </a:t>
            </a:r>
            <a:r>
              <a:rPr lang="ru-RU" altLang="ru-RU" dirty="0" smtClean="0"/>
              <a:t>в становлении и развитии культуры мира.</a:t>
            </a:r>
          </a:p>
          <a:p>
            <a:pPr marL="0" indent="0" algn="just">
              <a:buNone/>
            </a:pPr>
            <a:endParaRPr lang="ru-RU" altLang="ru-RU" b="1" dirty="0" smtClean="0">
              <a:solidFill>
                <a:srgbClr val="FF0000"/>
              </a:solidFill>
            </a:endParaRPr>
          </a:p>
          <a:p>
            <a:pPr marL="609600" indent="-609600" algn="just">
              <a:buFontTx/>
              <a:buNone/>
            </a:pPr>
            <a:endParaRPr lang="ru-RU" altLang="ru-RU" b="1" dirty="0">
              <a:solidFill>
                <a:srgbClr val="FF3399"/>
              </a:solidFill>
            </a:endParaRPr>
          </a:p>
          <a:p>
            <a:pPr marL="609600" indent="-609600" algn="just">
              <a:buFontTx/>
              <a:buNone/>
            </a:pPr>
            <a:endParaRPr lang="ru-RU" altLang="ru-RU" dirty="0"/>
          </a:p>
          <a:p>
            <a:pPr marL="609600" indent="-609600" algn="just">
              <a:buFontTx/>
              <a:buNone/>
            </a:pPr>
            <a:endParaRPr lang="ru-RU" altLang="ru-RU" dirty="0"/>
          </a:p>
          <a:p>
            <a:pPr marL="609600" indent="-609600">
              <a:buFontTx/>
              <a:buNone/>
            </a:pP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xmlns="" val="135237163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8219256" cy="586551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I. </a:t>
            </a:r>
            <a:r>
              <a:rPr lang="ru-RU" sz="3600" b="1" dirty="0" smtClean="0">
                <a:solidFill>
                  <a:srgbClr val="FF0000"/>
                </a:solidFill>
              </a:rPr>
              <a:t>Основные предметные 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результаты курса </a:t>
            </a:r>
          </a:p>
          <a:p>
            <a:pPr marL="0" indent="0" algn="ctr">
              <a:buNone/>
            </a:pPr>
            <a:endParaRPr lang="ru-RU" sz="3600" b="1" dirty="0">
              <a:solidFill>
                <a:srgbClr val="FF0000"/>
              </a:solidFill>
            </a:endParaRPr>
          </a:p>
          <a:p>
            <a:r>
              <a:rPr lang="ru-RU" dirty="0" smtClean="0"/>
              <a:t>Общечеловеческие ценности есть продукт  двух социальных сфер: традиционной культуры народов и религиозных культур;</a:t>
            </a:r>
          </a:p>
          <a:p>
            <a:pPr algn="just"/>
            <a:r>
              <a:rPr lang="ru-RU" dirty="0" smtClean="0"/>
              <a:t>Сущность духовности – сплав идей светской и религиозной сфер общества;</a:t>
            </a:r>
          </a:p>
          <a:p>
            <a:pPr algn="just"/>
            <a:r>
              <a:rPr lang="ru-RU" dirty="0" smtClean="0"/>
              <a:t>В России четыре традиционных религии, каждая имеет свои особенности, но изучаем то, что </a:t>
            </a:r>
            <a:r>
              <a:rPr lang="ru-RU" u="sng" dirty="0" smtClean="0"/>
              <a:t>объединяет</a:t>
            </a:r>
            <a:r>
              <a:rPr lang="ru-RU" dirty="0" smtClean="0"/>
              <a:t> религии, а не противопоставляет их.  </a:t>
            </a:r>
          </a:p>
          <a:p>
            <a:pPr marL="0" indent="0" algn="ctr">
              <a:buNone/>
            </a:pPr>
            <a:endParaRPr lang="ru-RU" sz="3600" b="1" dirty="0"/>
          </a:p>
        </p:txBody>
      </p:sp>
      <p:sp>
        <p:nvSpPr>
          <p:cNvPr id="2" name="Стрелка вправо 1"/>
          <p:cNvSpPr/>
          <p:nvPr/>
        </p:nvSpPr>
        <p:spPr>
          <a:xfrm>
            <a:off x="611560" y="548680"/>
            <a:ext cx="1224136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30206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4213" y="274638"/>
            <a:ext cx="8002587" cy="922114"/>
          </a:xfrm>
        </p:spPr>
        <p:txBody>
          <a:bodyPr>
            <a:normAutofit fontScale="90000"/>
          </a:bodyPr>
          <a:lstStyle/>
          <a:p>
            <a:r>
              <a:rPr lang="ru-RU" altLang="ru-RU" sz="3600" b="1" dirty="0" smtClean="0">
                <a:solidFill>
                  <a:schemeClr val="accent2"/>
                </a:solidFill>
              </a:rPr>
              <a:t>Планируемые результаты изучения </a:t>
            </a:r>
            <a:r>
              <a:rPr lang="ru-RU" altLang="ru-RU" sz="3600" b="1" dirty="0">
                <a:solidFill>
                  <a:schemeClr val="accent2"/>
                </a:solidFill>
              </a:rPr>
              <a:t>предмета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609600" indent="-609600">
              <a:buFontTx/>
              <a:buNone/>
            </a:pPr>
            <a:r>
              <a:rPr lang="ru-RU" altLang="ru-RU" b="1" i="1" dirty="0"/>
              <a:t>Личностные результаты</a:t>
            </a:r>
            <a:r>
              <a:rPr lang="ru-RU" altLang="ru-RU" i="1" dirty="0"/>
              <a:t>:</a:t>
            </a:r>
            <a:r>
              <a:rPr lang="ru-RU" altLang="ru-RU" dirty="0"/>
              <a:t> </a:t>
            </a:r>
          </a:p>
          <a:p>
            <a:pPr marL="609600" indent="-609600" algn="just">
              <a:buFontTx/>
              <a:buAutoNum type="arabicParenR"/>
            </a:pPr>
            <a:r>
              <a:rPr lang="ru-RU" altLang="ru-RU" b="1" dirty="0">
                <a:solidFill>
                  <a:srgbClr val="FF3399"/>
                </a:solidFill>
              </a:rPr>
              <a:t>Гражданская идентификация</a:t>
            </a:r>
            <a:r>
              <a:rPr lang="ru-RU" altLang="ru-RU" dirty="0"/>
              <a:t> </a:t>
            </a:r>
            <a:endParaRPr lang="en-US" altLang="ru-RU" dirty="0"/>
          </a:p>
          <a:p>
            <a:pPr marL="609600" indent="-609600" algn="just">
              <a:buFontTx/>
              <a:buNone/>
            </a:pPr>
            <a:r>
              <a:rPr lang="en-US" altLang="ru-RU" dirty="0"/>
              <a:t>     </a:t>
            </a:r>
            <a:r>
              <a:rPr lang="ru-RU" altLang="ru-RU" dirty="0"/>
              <a:t>(я – гражданин государства, имею права и обязанности; мое государство многонационально).</a:t>
            </a:r>
          </a:p>
          <a:p>
            <a:pPr marL="609600" indent="-609600" algn="just">
              <a:buFontTx/>
              <a:buNone/>
            </a:pPr>
            <a:r>
              <a:rPr lang="en-US" altLang="ru-RU" b="1" dirty="0">
                <a:solidFill>
                  <a:srgbClr val="FF3399"/>
                </a:solidFill>
              </a:rPr>
              <a:t>2) </a:t>
            </a:r>
            <a:r>
              <a:rPr lang="ru-RU" altLang="ru-RU" b="1" dirty="0">
                <a:solidFill>
                  <a:srgbClr val="FF3399"/>
                </a:solidFill>
              </a:rPr>
              <a:t>Этническая идентификация</a:t>
            </a:r>
            <a:r>
              <a:rPr lang="ru-RU" altLang="ru-RU" dirty="0"/>
              <a:t> </a:t>
            </a:r>
            <a:endParaRPr lang="en-US" altLang="ru-RU" dirty="0"/>
          </a:p>
          <a:p>
            <a:pPr marL="609600" indent="-609600" algn="just">
              <a:buFontTx/>
              <a:buNone/>
            </a:pPr>
            <a:r>
              <a:rPr lang="ru-RU" altLang="ru-RU" dirty="0"/>
              <a:t> </a:t>
            </a:r>
            <a:r>
              <a:rPr lang="en-US" altLang="ru-RU" dirty="0"/>
              <a:t>    </a:t>
            </a:r>
            <a:r>
              <a:rPr lang="ru-RU" altLang="ru-RU" dirty="0"/>
              <a:t>(я принадлежу к </a:t>
            </a:r>
            <a:r>
              <a:rPr lang="ru-RU" altLang="ru-RU" dirty="0" smtClean="0"/>
              <a:t>определенному народу</a:t>
            </a:r>
            <a:r>
              <a:rPr lang="ru-RU" altLang="ru-RU" dirty="0"/>
              <a:t>, знаю его культуру</a:t>
            </a:r>
            <a:r>
              <a:rPr lang="ru-RU" altLang="ru-RU" dirty="0" smtClean="0"/>
              <a:t>).</a:t>
            </a:r>
          </a:p>
          <a:p>
            <a:pPr marL="609600" indent="-609600" algn="just">
              <a:buFontTx/>
              <a:buNone/>
            </a:pPr>
            <a:endParaRPr lang="ru-RU" altLang="ru-RU" dirty="0"/>
          </a:p>
          <a:p>
            <a:pPr marL="609600" indent="-609600" algn="just">
              <a:buFontTx/>
              <a:buNone/>
            </a:pPr>
            <a:endParaRPr lang="ru-RU" altLang="ru-RU" dirty="0"/>
          </a:p>
          <a:p>
            <a:pPr marL="609600" indent="-609600">
              <a:buFontTx/>
              <a:buNone/>
            </a:pP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xmlns="" val="340423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536" y="260648"/>
            <a:ext cx="8291264" cy="586551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altLang="ru-RU" b="1" dirty="0" smtClean="0">
                <a:solidFill>
                  <a:srgbClr val="FF3399"/>
                </a:solidFill>
              </a:rPr>
              <a:t>3) Этническая дифференциация</a:t>
            </a:r>
            <a:r>
              <a:rPr lang="ru-RU" altLang="ru-RU" dirty="0" smtClean="0"/>
              <a:t> </a:t>
            </a:r>
            <a:endParaRPr lang="en-US" altLang="ru-RU" dirty="0"/>
          </a:p>
          <a:p>
            <a:pPr marL="609600" indent="-609600" algn="just">
              <a:buFontTx/>
              <a:buNone/>
            </a:pPr>
            <a:r>
              <a:rPr lang="en-US" altLang="ru-RU" dirty="0"/>
              <a:t>     </a:t>
            </a:r>
            <a:r>
              <a:rPr lang="ru-RU" altLang="ru-RU" dirty="0" smtClean="0"/>
              <a:t>(мое </a:t>
            </a:r>
            <a:r>
              <a:rPr lang="ru-RU" altLang="ru-RU" dirty="0"/>
              <a:t>государство </a:t>
            </a:r>
            <a:r>
              <a:rPr lang="ru-RU" altLang="ru-RU" dirty="0" smtClean="0"/>
              <a:t>многонационально, все народы РФ равноправны, культура каждого народа неповторима и значима).</a:t>
            </a:r>
            <a:endParaRPr lang="ru-RU" altLang="ru-RU" dirty="0"/>
          </a:p>
          <a:p>
            <a:pPr marL="609600" indent="-609600" algn="just">
              <a:buFontTx/>
              <a:buNone/>
            </a:pPr>
            <a:r>
              <a:rPr lang="en-US" altLang="ru-RU" b="1" dirty="0">
                <a:solidFill>
                  <a:srgbClr val="FF3399"/>
                </a:solidFill>
              </a:rPr>
              <a:t>2) </a:t>
            </a:r>
            <a:r>
              <a:rPr lang="ru-RU" altLang="ru-RU" b="1" dirty="0" smtClean="0">
                <a:solidFill>
                  <a:srgbClr val="FF3399"/>
                </a:solidFill>
              </a:rPr>
              <a:t>Религиозная и светская дифференциация</a:t>
            </a:r>
            <a:endParaRPr lang="en-US" altLang="ru-RU" dirty="0"/>
          </a:p>
          <a:p>
            <a:pPr marL="609600" indent="-609600" algn="just">
              <a:buFontTx/>
              <a:buNone/>
            </a:pPr>
            <a:r>
              <a:rPr lang="ru-RU" altLang="ru-RU" dirty="0"/>
              <a:t> </a:t>
            </a:r>
            <a:r>
              <a:rPr lang="en-US" altLang="ru-RU" dirty="0"/>
              <a:t>    </a:t>
            </a:r>
            <a:r>
              <a:rPr lang="ru-RU" altLang="ru-RU" dirty="0" smtClean="0"/>
              <a:t>(в России есть традиционные религии, человек имеет право исповедовать любую религию. В каждом обществе есть неверующие (атеисты). К вере/неверию  человека нужно относиться терпимо и уважительно).</a:t>
            </a:r>
          </a:p>
          <a:p>
            <a:pPr marL="609600" indent="-609600" algn="just">
              <a:buFontTx/>
              <a:buNone/>
            </a:pPr>
            <a:endParaRPr lang="ru-RU" altLang="ru-RU" dirty="0"/>
          </a:p>
          <a:p>
            <a:pPr marL="609600" indent="-609600" algn="just">
              <a:buFontTx/>
              <a:buNone/>
            </a:pPr>
            <a:endParaRPr lang="ru-RU" altLang="ru-RU" dirty="0"/>
          </a:p>
          <a:p>
            <a:pPr marL="609600" indent="-609600">
              <a:buFontTx/>
              <a:buNone/>
            </a:pP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xmlns="" val="51777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F7DA-1377-4B84-96EF-EACA7495FF1E}" type="slidenum">
              <a:rPr lang="ru-RU" smtClean="0"/>
              <a:pPr/>
              <a:t>47</a:t>
            </a:fld>
            <a:endParaRPr lang="ru-RU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1002"/>
            <a:ext cx="8136904" cy="6102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3737064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F7DA-1377-4B84-96EF-EACA7495FF1E}" type="slidenum">
              <a:rPr lang="ru-RU" smtClean="0"/>
              <a:pPr/>
              <a:t>48</a:t>
            </a:fld>
            <a:endParaRPr lang="ru-RU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51516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spect="1"/>
          </p:cNvSpPr>
          <p:nvPr>
            <p:ph type="title"/>
          </p:nvPr>
        </p:nvSpPr>
        <p:spPr>
          <a:xfrm>
            <a:off x="2123728" y="0"/>
            <a:ext cx="5184000" cy="720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Как сделать интересно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692696"/>
            <a:ext cx="8280000" cy="3960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solidFill>
                  <a:srgbClr val="000000"/>
                </a:solidFill>
                <a:cs typeface="Times New Roman" pitchFamily="18" charset="0"/>
              </a:rPr>
              <a:t>Система конструктивного знания (</a:t>
            </a:r>
            <a:r>
              <a:rPr lang="ru-RU" sz="2400" dirty="0" err="1" smtClean="0">
                <a:solidFill>
                  <a:srgbClr val="000000"/>
                </a:solidFill>
                <a:cs typeface="Times New Roman" pitchFamily="18" charset="0"/>
              </a:rPr>
              <a:t>системно-деятельностный</a:t>
            </a:r>
            <a:r>
              <a:rPr lang="ru-RU" sz="2400" dirty="0" smtClean="0">
                <a:solidFill>
                  <a:srgbClr val="000000"/>
                </a:solidFill>
                <a:cs typeface="Times New Roman" pitchFamily="18" charset="0"/>
              </a:rPr>
              <a:t> подход) строится вокруг какой-то жизненной проблемы или группы проблем, значимых фактически для каждого человека.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A73A0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Цель: </a:t>
            </a:r>
            <a:r>
              <a:rPr lang="ru-RU" sz="2400" dirty="0" smtClean="0">
                <a:solidFill>
                  <a:srgbClr val="A73A09"/>
                </a:solidFill>
                <a:cs typeface="Times New Roman" pitchFamily="18" charset="0"/>
              </a:rPr>
              <a:t>создать ситуацию, чтобы ученик почувствовал, что речь идет о вещах ему небезразличных, вещах, которым он лично придает определенный смысл. </a:t>
            </a:r>
            <a:endParaRPr lang="ru-RU" sz="2400" dirty="0" smtClean="0">
              <a:solidFill>
                <a:srgbClr val="A73A09"/>
              </a:solidFill>
            </a:endParaRPr>
          </a:p>
          <a:p>
            <a:pPr>
              <a:buNone/>
            </a:pPr>
            <a:endParaRPr lang="ru-RU" sz="28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23528" y="3645024"/>
            <a:ext cx="8460000" cy="1080000"/>
          </a:xfrm>
          <a:prstGeom prst="rect">
            <a:avLst/>
          </a:prstGeom>
          <a:gradFill rotWithShape="1">
            <a:gsLst>
              <a:gs pos="0">
                <a:srgbClr val="FFE2C5"/>
              </a:gs>
              <a:gs pos="50000">
                <a:srgbClr val="FFAB57"/>
              </a:gs>
              <a:gs pos="100000">
                <a:srgbClr val="FFE2C5"/>
              </a:gs>
            </a:gsLst>
            <a:lin ang="18900000" scaled="1"/>
          </a:gradFill>
          <a:ln w="28575">
            <a:solidFill>
              <a:srgbClr val="862D00"/>
            </a:solidFill>
          </a:ln>
          <a:effectLst>
            <a:outerShdw dist="107763" dir="13500000" algn="ctr" rotWithShape="0">
              <a:srgbClr val="FF0000">
                <a:alpha val="50000"/>
              </a:srgbClr>
            </a:outerShdw>
          </a:effectLst>
        </p:spPr>
        <p:txBody>
          <a:bodyPr vert="horz" lIns="91440" tIns="45720" rIns="91440" bIns="45720" rtlCol="0" anchor="ctr"/>
          <a:lstStyle/>
          <a:p>
            <a:pPr marL="609600" marR="0" lvl="0" indent="-60960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FFFFFF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60E2B"/>
                </a:solidFill>
                <a:uLnTx/>
                <a:uFillTx/>
                <a:latin typeface="+mn-lt"/>
                <a:ea typeface="+mn-ea"/>
                <a:cs typeface="+mn-cs"/>
              </a:rPr>
              <a:t>Основная педагогическая задача:</a:t>
            </a:r>
          </a:p>
          <a:p>
            <a:pPr marL="609600" marR="0" lvl="0" indent="-60960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FFFFFF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40000"/>
                </a:solidFill>
                <a:uLnTx/>
                <a:uFillTx/>
                <a:latin typeface="+mn-lt"/>
                <a:ea typeface="+mn-ea"/>
                <a:cs typeface="+mn-cs"/>
              </a:rPr>
              <a:t>организация условий, инициирующих детское действие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rgbClr val="DF374F"/>
              </a:solidFill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ЧЕРЕЗ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4869160"/>
            <a:ext cx="8280000" cy="180786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buFont typeface="Arial" charset="0"/>
              <a:buChar char="•"/>
              <a:defRPr/>
            </a:pPr>
            <a:r>
              <a:rPr lang="ru-RU" sz="2400" dirty="0" smtClean="0">
                <a:solidFill>
                  <a:srgbClr val="862D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т</a:t>
            </a:r>
            <a:r>
              <a:rPr lang="en-US" sz="2400" dirty="0" err="1" smtClean="0">
                <a:solidFill>
                  <a:srgbClr val="862D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ворческие</a:t>
            </a:r>
            <a:r>
              <a:rPr lang="en-US" sz="2400" dirty="0" smtClean="0">
                <a:solidFill>
                  <a:srgbClr val="862D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862D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задания</a:t>
            </a:r>
            <a:r>
              <a:rPr lang="ru-RU" sz="2400" dirty="0" smtClean="0">
                <a:solidFill>
                  <a:srgbClr val="862D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</a:t>
            </a:r>
            <a:endParaRPr lang="en-US" sz="2400" dirty="0" smtClean="0">
              <a:solidFill>
                <a:srgbClr val="862D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80000"/>
              </a:lnSpc>
              <a:spcBef>
                <a:spcPts val="600"/>
              </a:spcBef>
              <a:buFont typeface="Arial" charset="0"/>
              <a:buChar char="•"/>
              <a:defRPr/>
            </a:pPr>
            <a:r>
              <a:rPr lang="ru-RU" sz="2400" dirty="0" smtClean="0">
                <a:solidFill>
                  <a:srgbClr val="862D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862D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</a:t>
            </a:r>
            <a:r>
              <a:rPr lang="en-US" sz="2400" dirty="0" err="1" smtClean="0">
                <a:solidFill>
                  <a:srgbClr val="862D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абот</a:t>
            </a:r>
            <a:r>
              <a:rPr lang="ru-RU" sz="2400" dirty="0" smtClean="0">
                <a:solidFill>
                  <a:srgbClr val="862D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</a:t>
            </a:r>
            <a:r>
              <a:rPr lang="en-US" sz="2400" dirty="0" smtClean="0">
                <a:solidFill>
                  <a:srgbClr val="862D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в </a:t>
            </a:r>
            <a:r>
              <a:rPr lang="en-US" sz="2400" dirty="0" err="1" smtClean="0">
                <a:solidFill>
                  <a:srgbClr val="862D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малых</a:t>
            </a:r>
            <a:r>
              <a:rPr lang="en-US" sz="2400" dirty="0" smtClean="0">
                <a:solidFill>
                  <a:srgbClr val="862D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862D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группах</a:t>
            </a:r>
            <a:r>
              <a:rPr lang="ru-RU" sz="2400" dirty="0" smtClean="0">
                <a:solidFill>
                  <a:srgbClr val="862D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</a:t>
            </a:r>
            <a:endParaRPr lang="en-US" sz="2400" dirty="0" smtClean="0">
              <a:solidFill>
                <a:srgbClr val="862D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80000"/>
              </a:lnSpc>
              <a:spcBef>
                <a:spcPts val="600"/>
              </a:spcBef>
              <a:buFont typeface="Arial" charset="0"/>
              <a:buChar char="•"/>
              <a:defRPr/>
            </a:pPr>
            <a:r>
              <a:rPr lang="ru-RU" sz="2400" dirty="0" smtClean="0">
                <a:solidFill>
                  <a:srgbClr val="862D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обучающие игры</a:t>
            </a:r>
            <a:r>
              <a:rPr lang="en-US" sz="2400" dirty="0" smtClean="0">
                <a:solidFill>
                  <a:srgbClr val="862D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 </a:t>
            </a:r>
            <a:r>
              <a:rPr lang="ru-RU" sz="2400" dirty="0" smtClean="0">
                <a:solidFill>
                  <a:srgbClr val="862D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(ролевые игры, имитации, деловые игры),</a:t>
            </a:r>
            <a:endParaRPr lang="en-US" sz="2400" dirty="0" smtClean="0">
              <a:solidFill>
                <a:srgbClr val="862D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80000"/>
              </a:lnSpc>
              <a:spcBef>
                <a:spcPts val="600"/>
              </a:spcBef>
              <a:buFont typeface="Arial" charset="0"/>
              <a:buChar char="•"/>
              <a:defRPr/>
            </a:pPr>
            <a:r>
              <a:rPr lang="ru-RU" sz="2400" dirty="0" smtClean="0">
                <a:solidFill>
                  <a:srgbClr val="862D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социальные проекты, соревнования, выставки, представления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536" y="260648"/>
            <a:ext cx="8291264" cy="5865515"/>
          </a:xfrm>
        </p:spPr>
        <p:txBody>
          <a:bodyPr/>
          <a:lstStyle/>
          <a:p>
            <a:pPr marL="0" indent="0" algn="just">
              <a:buNone/>
            </a:pPr>
            <a:r>
              <a:rPr lang="ru-RU" altLang="ru-RU" b="1" dirty="0" smtClean="0">
                <a:solidFill>
                  <a:srgbClr val="FF3399"/>
                </a:solidFill>
              </a:rPr>
              <a:t>	</a:t>
            </a:r>
            <a:r>
              <a:rPr lang="ru-RU" altLang="ru-RU" b="1" dirty="0" smtClean="0"/>
              <a:t>Рассмотрим</a:t>
            </a:r>
            <a:r>
              <a:rPr lang="ru-RU" altLang="ru-RU" b="1" dirty="0" smtClean="0">
                <a:solidFill>
                  <a:srgbClr val="FF3399"/>
                </a:solidFill>
              </a:rPr>
              <a:t> </a:t>
            </a:r>
            <a:r>
              <a:rPr lang="ru-RU" altLang="ru-RU" b="1" dirty="0" smtClean="0"/>
              <a:t>фото, закончим текст</a:t>
            </a:r>
          </a:p>
          <a:p>
            <a:pPr marL="0" indent="0" algn="just">
              <a:buNone/>
            </a:pPr>
            <a:endParaRPr lang="ru-RU" altLang="ru-RU" b="1" dirty="0" smtClean="0"/>
          </a:p>
          <a:p>
            <a:pPr marL="0" indent="0" algn="just">
              <a:buNone/>
            </a:pPr>
            <a:r>
              <a:rPr lang="ru-RU" altLang="ru-RU" b="1" dirty="0" smtClean="0"/>
              <a:t> </a:t>
            </a:r>
            <a:endParaRPr lang="ru-RU" altLang="ru-RU" dirty="0"/>
          </a:p>
          <a:p>
            <a:pPr marL="609600" indent="-609600" algn="just">
              <a:buFontTx/>
              <a:buNone/>
            </a:pPr>
            <a:endParaRPr lang="ru-RU" altLang="ru-RU" dirty="0"/>
          </a:p>
          <a:p>
            <a:pPr marL="609600" indent="-609600">
              <a:buFontTx/>
              <a:buNone/>
            </a:pPr>
            <a:endParaRPr lang="ru-RU" alt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696" y="908720"/>
            <a:ext cx="3158751" cy="2016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412776"/>
            <a:ext cx="1442591" cy="18822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836712"/>
            <a:ext cx="1292225" cy="1927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988840"/>
            <a:ext cx="2257425" cy="1656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4024" y="3124439"/>
            <a:ext cx="1503047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5697" y="4642312"/>
            <a:ext cx="2190750" cy="1428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5580" y="3113890"/>
            <a:ext cx="1466850" cy="1428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429000"/>
            <a:ext cx="1276942" cy="2016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72878" y="3477278"/>
            <a:ext cx="1617315" cy="16280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9346" y="3645024"/>
            <a:ext cx="1368152" cy="20522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941168"/>
            <a:ext cx="1009650" cy="1428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Овал 1"/>
          <p:cNvSpPr/>
          <p:nvPr/>
        </p:nvSpPr>
        <p:spPr>
          <a:xfrm>
            <a:off x="821766" y="340869"/>
            <a:ext cx="457200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944865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536" y="260648"/>
            <a:ext cx="8291264" cy="5865515"/>
          </a:xfrm>
        </p:spPr>
        <p:txBody>
          <a:bodyPr/>
          <a:lstStyle/>
          <a:p>
            <a:pPr marL="0" indent="0" algn="just">
              <a:buNone/>
            </a:pPr>
            <a:r>
              <a:rPr lang="ru-RU" altLang="ru-RU" b="1" dirty="0" smtClean="0">
                <a:solidFill>
                  <a:srgbClr val="FF3399"/>
                </a:solidFill>
              </a:rPr>
              <a:t> </a:t>
            </a:r>
          </a:p>
          <a:p>
            <a:pPr marL="0" indent="0" algn="just">
              <a:buNone/>
            </a:pPr>
            <a:r>
              <a:rPr lang="ru-RU" altLang="ru-RU" b="1" dirty="0" smtClean="0"/>
              <a:t>	Членами общества являются люди разного возраста: _________________, разного  цвета кожи: _________________________ и разных вероисповеданий. Одни исповедуют, например, ____________, другие -__________, третьи - ______________, четвертые  - _________. А есть такие, которые не верят в Бога, их называют ______.</a:t>
            </a:r>
            <a:endParaRPr lang="en-US" altLang="ru-RU" dirty="0"/>
          </a:p>
          <a:p>
            <a:pPr marL="609600" indent="-609600" algn="just">
              <a:buFontTx/>
              <a:buNone/>
            </a:pPr>
            <a:endParaRPr lang="ru-RU" altLang="ru-RU" dirty="0"/>
          </a:p>
          <a:p>
            <a:pPr marL="609600" indent="-609600" algn="just">
              <a:buFontTx/>
              <a:buNone/>
            </a:pPr>
            <a:endParaRPr lang="ru-RU" altLang="ru-RU" dirty="0"/>
          </a:p>
          <a:p>
            <a:pPr marL="609600" indent="-609600">
              <a:buFontTx/>
              <a:buNone/>
            </a:pPr>
            <a:endParaRPr lang="ru-RU" altLang="ru-RU" dirty="0"/>
          </a:p>
        </p:txBody>
      </p:sp>
      <p:sp>
        <p:nvSpPr>
          <p:cNvPr id="5" name="Овал 4"/>
          <p:cNvSpPr/>
          <p:nvPr/>
        </p:nvSpPr>
        <p:spPr>
          <a:xfrm>
            <a:off x="755576" y="980728"/>
            <a:ext cx="457200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72831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60648"/>
            <a:ext cx="8363272" cy="5865515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sz="2800" dirty="0" smtClean="0"/>
              <a:t>Для достижения </a:t>
            </a:r>
            <a:r>
              <a:rPr lang="ru-RU" sz="2800" b="1" i="1" dirty="0" smtClean="0"/>
              <a:t>личностных</a:t>
            </a:r>
            <a:r>
              <a:rPr lang="ru-RU" sz="2800" dirty="0" smtClean="0"/>
              <a:t> результатов важно:</a:t>
            </a:r>
          </a:p>
          <a:p>
            <a:pPr algn="just"/>
            <a:r>
              <a:rPr lang="ru-RU" sz="2800" i="1" dirty="0" smtClean="0"/>
              <a:t>Развитие эмоциональной реакции на событие, поведение, ситуацию</a:t>
            </a:r>
            <a:r>
              <a:rPr lang="ru-RU" sz="2800" dirty="0" smtClean="0"/>
              <a:t> – метод: </a:t>
            </a:r>
            <a:r>
              <a:rPr lang="ru-RU" sz="2800" b="1" dirty="0" smtClean="0"/>
              <a:t>обсуждение проблемы</a:t>
            </a:r>
          </a:p>
          <a:p>
            <a:pPr marR="33655" indent="433070" algn="just">
              <a:lnSpc>
                <a:spcPct val="115000"/>
              </a:lnSpc>
              <a:spcBef>
                <a:spcPts val="865"/>
              </a:spcBef>
              <a:spcAft>
                <a:spcPts val="0"/>
              </a:spcAft>
              <a:tabLst>
                <a:tab pos="624840" algn="l"/>
              </a:tabLst>
            </a:pPr>
            <a:r>
              <a:rPr lang="ru-RU" sz="2400" dirty="0" smtClean="0"/>
              <a:t>	</a:t>
            </a:r>
            <a:r>
              <a:rPr lang="ru-RU" sz="2400" dirty="0">
                <a:latin typeface="Arial"/>
                <a:ea typeface="Times New Roman"/>
              </a:rPr>
              <a:t>Здравствуй, дорогая и любимая бабушка! Вот я и пишу тебе письмо. Ты даже не просила, а я сам сел и пишу. Я живу хорошо, только скучаю по тебе очень. Я вспоминаю, как писал сочинение на Восьмое марта в прошлом году и в нем написал про твои руки, потому что подглядел у Надьки </a:t>
            </a:r>
            <a:r>
              <a:rPr lang="ru-RU" sz="2400" dirty="0" err="1">
                <a:latin typeface="Arial"/>
                <a:ea typeface="Times New Roman"/>
              </a:rPr>
              <a:t>Мирошкиной</a:t>
            </a:r>
            <a:r>
              <a:rPr lang="ru-RU" sz="2400" dirty="0">
                <a:latin typeface="Arial"/>
                <a:ea typeface="Times New Roman"/>
              </a:rPr>
              <a:t>. А сам-то я ничего такого не испытывал. </a:t>
            </a:r>
            <a:r>
              <a:rPr lang="ru-RU" sz="2400" dirty="0" err="1">
                <a:latin typeface="Arial"/>
                <a:ea typeface="Times New Roman"/>
              </a:rPr>
              <a:t>Бабулечка</a:t>
            </a:r>
            <a:r>
              <a:rPr lang="ru-RU" sz="2400" dirty="0">
                <a:latin typeface="Arial"/>
                <a:ea typeface="Times New Roman"/>
              </a:rPr>
              <a:t>, миленькая моя, я теперь помню твои руки и все твои морщинки. Даже помню, как пахнут они — оладушками и солнышком. Я очень плохой человек, а ты "ни за что" меня любила. Я же не умел тебя любить даже "за что". А теперь я научился тебя любить, но ты этого не </a:t>
            </a:r>
            <a:r>
              <a:rPr lang="ru-RU" sz="2400" dirty="0" smtClean="0">
                <a:latin typeface="Arial"/>
                <a:ea typeface="Times New Roman"/>
              </a:rPr>
              <a:t>знаешь.</a:t>
            </a:r>
            <a:r>
              <a:rPr lang="ru-RU" sz="1100" dirty="0">
                <a:latin typeface="Arial"/>
                <a:ea typeface="Times New Roman"/>
              </a:rPr>
              <a:t>	</a:t>
            </a:r>
            <a:endParaRPr lang="ru-RU" sz="1100" dirty="0" smtClean="0">
              <a:latin typeface="Arial"/>
              <a:ea typeface="Times New Roman"/>
            </a:endParaRPr>
          </a:p>
          <a:p>
            <a:pPr marR="33655" indent="433070" algn="just">
              <a:lnSpc>
                <a:spcPct val="115000"/>
              </a:lnSpc>
              <a:spcBef>
                <a:spcPts val="865"/>
              </a:spcBef>
              <a:spcAft>
                <a:spcPts val="0"/>
              </a:spcAft>
              <a:tabLst>
                <a:tab pos="624840" algn="l"/>
              </a:tabLst>
            </a:pPr>
            <a:r>
              <a:rPr lang="ru-RU" sz="2400" dirty="0" smtClean="0">
                <a:latin typeface="Arial"/>
                <a:ea typeface="Times New Roman"/>
              </a:rPr>
              <a:t>Бабушка</a:t>
            </a:r>
            <a:r>
              <a:rPr lang="ru-RU" sz="2400" dirty="0">
                <a:latin typeface="Arial"/>
                <a:ea typeface="Times New Roman"/>
              </a:rPr>
              <a:t>, родная, я стану хорошим, правда- правда! Тебе не будет никогда за меня стыдно. И я постараюсь стать таким, каким я тебе всегда казался.</a:t>
            </a:r>
            <a:endParaRPr lang="ru-RU" sz="1100" dirty="0">
              <a:latin typeface="Arial"/>
              <a:ea typeface="Times New Roman"/>
            </a:endParaRPr>
          </a:p>
          <a:p>
            <a:pPr marR="33655" indent="433070" algn="just">
              <a:lnSpc>
                <a:spcPct val="115000"/>
              </a:lnSpc>
              <a:spcBef>
                <a:spcPts val="865"/>
              </a:spcBef>
              <a:spcAft>
                <a:spcPts val="0"/>
              </a:spcAft>
              <a:tabLst>
                <a:tab pos="624840" algn="l"/>
              </a:tabLst>
            </a:pPr>
            <a:r>
              <a:rPr lang="ru-RU" sz="2400" dirty="0">
                <a:latin typeface="Arial"/>
                <a:ea typeface="Times New Roman"/>
              </a:rPr>
              <a:t>Мне теперь очень стыдно... Ты прости меня за то, что я не хотел писать тебе писем, за то, что не ходил тебя проведывать, когда ты лежала в больнице. Я убегал в кино, а маме говорил, что нас учительница на дополнительные занятия оставила. Я тогда не умел думать, что тебя может просто не стать...</a:t>
            </a:r>
            <a:endParaRPr lang="ru-RU" sz="1100" dirty="0">
              <a:latin typeface="Arial"/>
              <a:ea typeface="Times New Roman"/>
            </a:endParaRPr>
          </a:p>
          <a:p>
            <a:pPr marR="33655" indent="433070" algn="just">
              <a:lnSpc>
                <a:spcPct val="115000"/>
              </a:lnSpc>
              <a:spcBef>
                <a:spcPts val="865"/>
              </a:spcBef>
              <a:spcAft>
                <a:spcPts val="0"/>
              </a:spcAft>
              <a:tabLst>
                <a:tab pos="624840" algn="l"/>
              </a:tabLst>
            </a:pPr>
            <a:r>
              <a:rPr lang="ru-RU" sz="2400" dirty="0">
                <a:latin typeface="Arial"/>
                <a:ea typeface="Times New Roman"/>
              </a:rPr>
              <a:t>Я помню, как ты мне в больнице сказала, что человек жив до тех пор, пока его помнят. Я тебя буду долго-долго помнить, всегда! Я только успокаиваю себя тем, что тебе сейчас, когда ты умерла, не больно...</a:t>
            </a:r>
            <a:endParaRPr lang="ru-RU" sz="1100" dirty="0">
              <a:latin typeface="Arial"/>
              <a:ea typeface="Times New Roman"/>
            </a:endParaRPr>
          </a:p>
          <a:p>
            <a:pPr marR="33655" indent="433070" algn="just">
              <a:lnSpc>
                <a:spcPct val="115000"/>
              </a:lnSpc>
              <a:spcBef>
                <a:spcPts val="865"/>
              </a:spcBef>
              <a:spcAft>
                <a:spcPts val="0"/>
              </a:spcAft>
              <a:tabLst>
                <a:tab pos="624840" algn="l"/>
              </a:tabLst>
            </a:pPr>
            <a:r>
              <a:rPr lang="ru-RU" sz="2400" dirty="0">
                <a:latin typeface="Arial"/>
                <a:ea typeface="Times New Roman"/>
              </a:rPr>
              <a:t>Кому же и куда пишет этот мальчик? Что заставило его сесть за это послание и найти такие слова для выражения своих чувств?</a:t>
            </a:r>
            <a:endParaRPr lang="ru-RU" sz="1100" dirty="0">
              <a:latin typeface="Arial"/>
              <a:ea typeface="Times New Roman"/>
            </a:endParaRP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4540496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6"/>
            <a:ext cx="8291264" cy="586551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		</a:t>
            </a:r>
            <a:r>
              <a:rPr lang="ru-RU" sz="4000" b="1" dirty="0" smtClean="0">
                <a:solidFill>
                  <a:srgbClr val="FF0000"/>
                </a:solidFill>
              </a:rPr>
              <a:t>Особенности методики обучения</a:t>
            </a:r>
          </a:p>
          <a:p>
            <a:pPr marL="0" indent="0">
              <a:buNone/>
            </a:pPr>
            <a:endParaRPr lang="ru-RU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Учебный диалог			</a:t>
            </a: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Работа с текстами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		и рубриками учебника</a:t>
            </a:r>
          </a:p>
          <a:p>
            <a:pPr marL="0" indent="0">
              <a:buNone/>
            </a:pP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Обсуждение реальных	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и вымышленных 			</a:t>
            </a:r>
            <a:r>
              <a:rPr lang="ru-RU" b="1" dirty="0" smtClean="0">
                <a:solidFill>
                  <a:srgbClr val="C00000"/>
                </a:solidFill>
              </a:rPr>
              <a:t>Творческие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ситуаций				</a:t>
            </a:r>
            <a:r>
              <a:rPr lang="ru-RU" b="1" dirty="0" smtClean="0">
                <a:solidFill>
                  <a:srgbClr val="C00000"/>
                </a:solidFill>
              </a:rPr>
              <a:t>задания</a:t>
            </a:r>
          </a:p>
          <a:p>
            <a:pPr marL="0" indent="0">
              <a:buNone/>
            </a:pPr>
            <a:endParaRPr lang="ru-RU" b="1" dirty="0">
              <a:solidFill>
                <a:schemeClr val="accent4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	</a:t>
            </a:r>
            <a:r>
              <a:rPr lang="ru-RU" b="1" dirty="0" smtClean="0">
                <a:solidFill>
                  <a:schemeClr val="accent2"/>
                </a:solidFill>
              </a:rPr>
              <a:t>Работа с 			</a:t>
            </a:r>
            <a:r>
              <a:rPr lang="ru-RU" b="1" dirty="0"/>
              <a:t>С</a:t>
            </a:r>
            <a:r>
              <a:rPr lang="ru-RU" b="1" dirty="0" smtClean="0"/>
              <a:t>овместная деятельность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2"/>
                </a:solidFill>
              </a:rPr>
              <a:t>д</a:t>
            </a:r>
            <a:r>
              <a:rPr lang="ru-RU" b="1" dirty="0" smtClean="0">
                <a:solidFill>
                  <a:schemeClr val="accent2"/>
                </a:solidFill>
              </a:rPr>
              <a:t>ополнительными			(работа в парах, группах)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accent2"/>
                </a:solidFill>
              </a:rPr>
              <a:t> 	материалами</a:t>
            </a:r>
            <a:endParaRPr lang="ru-RU" b="1" dirty="0">
              <a:solidFill>
                <a:schemeClr val="accent4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								</a:t>
            </a:r>
          </a:p>
          <a:p>
            <a:pPr marL="0" indent="0">
              <a:buNone/>
            </a:pPr>
            <a:endParaRPr lang="ru-RU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3923928" y="908720"/>
            <a:ext cx="592590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D4DB1-42B0-4D1D-9DBC-E67E0548A155}" type="slidenum">
              <a:rPr lang="ru-RU" smtClean="0"/>
              <a:pPr/>
              <a:t>53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3373364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F7DA-1377-4B84-96EF-EACA7495FF1E}" type="slidenum">
              <a:rPr lang="ru-RU" smtClean="0"/>
              <a:pPr/>
              <a:t>54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16632"/>
            <a:ext cx="6840760" cy="6250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26590">
              <a:spcBef>
                <a:spcPts val="1130"/>
              </a:spcBef>
              <a:spcAft>
                <a:spcPts val="0"/>
              </a:spcAft>
            </a:pPr>
            <a:r>
              <a:rPr lang="ru-RU" dirty="0">
                <a:latin typeface="Arial"/>
                <a:ea typeface="Times New Roman"/>
                <a:cs typeface="Times New Roman"/>
              </a:rPr>
              <a:t>КАКОЙ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 smtClean="0">
                <a:latin typeface="Arial"/>
                <a:ea typeface="Times New Roman"/>
              </a:rPr>
              <a:t> Я?</a:t>
            </a:r>
            <a:endParaRPr lang="ru-RU" sz="1000" dirty="0">
              <a:latin typeface="Arial"/>
              <a:ea typeface="Times New Roman"/>
            </a:endParaRPr>
          </a:p>
          <a:p>
            <a:pPr marL="69850">
              <a:lnSpc>
                <a:spcPct val="115000"/>
              </a:lnSpc>
              <a:spcBef>
                <a:spcPts val="1415"/>
              </a:spcBef>
              <a:spcAft>
                <a:spcPts val="0"/>
              </a:spcAft>
            </a:pPr>
            <a:r>
              <a:rPr lang="ru-RU" dirty="0">
                <a:latin typeface="Arial"/>
                <a:ea typeface="Times New Roman"/>
                <a:cs typeface="Times New Roman"/>
              </a:rPr>
              <a:t>На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кого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я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похож</a:t>
            </a:r>
            <a:r>
              <a:rPr lang="ru-RU" dirty="0">
                <a:latin typeface="Arial"/>
                <a:ea typeface="Times New Roman"/>
              </a:rPr>
              <a:t>? </a:t>
            </a:r>
            <a:r>
              <a:rPr lang="ru-RU" dirty="0">
                <a:latin typeface="Arial"/>
                <a:ea typeface="Times New Roman"/>
                <a:cs typeface="Times New Roman"/>
              </a:rPr>
              <a:t>Что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несу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я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в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себе</a:t>
            </a:r>
            <a:r>
              <a:rPr lang="ru-RU" dirty="0">
                <a:latin typeface="Arial"/>
                <a:ea typeface="Times New Roman"/>
              </a:rPr>
              <a:t>?</a:t>
            </a:r>
            <a:endParaRPr lang="ru-RU" sz="1000" dirty="0">
              <a:latin typeface="Arial"/>
              <a:ea typeface="Times New Roman"/>
            </a:endParaRPr>
          </a:p>
          <a:p>
            <a:pPr marL="57785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Arial"/>
                <a:ea typeface="Times New Roman"/>
                <a:cs typeface="Times New Roman"/>
              </a:rPr>
              <a:t>Я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подумать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решил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о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добре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и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о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i="1" dirty="0">
                <a:latin typeface="Arial"/>
                <a:ea typeface="Times New Roman"/>
                <a:cs typeface="Times New Roman"/>
              </a:rPr>
              <a:t>зле</a:t>
            </a:r>
            <a:r>
              <a:rPr lang="ru-RU" i="1" dirty="0">
                <a:latin typeface="Arial"/>
                <a:ea typeface="Times New Roman"/>
              </a:rPr>
              <a:t>...</a:t>
            </a:r>
            <a:endParaRPr lang="ru-RU" sz="1000" dirty="0">
              <a:latin typeface="Arial"/>
              <a:ea typeface="Times New Roman"/>
            </a:endParaRPr>
          </a:p>
          <a:p>
            <a:pPr marL="54610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Arial"/>
                <a:ea typeface="Times New Roman"/>
                <a:cs typeface="Times New Roman"/>
              </a:rPr>
              <a:t>Утром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в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школу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проспал</a:t>
            </a:r>
            <a:r>
              <a:rPr lang="ru-RU" dirty="0">
                <a:latin typeface="Arial"/>
                <a:ea typeface="Times New Roman"/>
              </a:rPr>
              <a:t>.</a:t>
            </a:r>
            <a:endParaRPr lang="ru-RU" sz="1000" dirty="0">
              <a:latin typeface="Arial"/>
              <a:ea typeface="Times New Roman"/>
            </a:endParaRPr>
          </a:p>
          <a:p>
            <a:pPr marL="54610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Сам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с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кровати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не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встал</a:t>
            </a:r>
            <a:r>
              <a:rPr lang="ru-RU" dirty="0">
                <a:latin typeface="Arial"/>
                <a:ea typeface="Times New Roman"/>
              </a:rPr>
              <a:t>:</a:t>
            </a:r>
            <a:endParaRPr lang="ru-RU" sz="1000" dirty="0">
              <a:latin typeface="Arial"/>
              <a:ea typeface="Times New Roman"/>
            </a:endParaRPr>
          </a:p>
          <a:p>
            <a:pPr marL="64135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Arial"/>
                <a:ea typeface="Times New Roman"/>
                <a:cs typeface="Times New Roman"/>
              </a:rPr>
              <a:t>Всё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лежал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и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дремал</a:t>
            </a:r>
            <a:r>
              <a:rPr lang="ru-RU" dirty="0">
                <a:latin typeface="Arial"/>
                <a:ea typeface="Times New Roman"/>
              </a:rPr>
              <a:t>.</a:t>
            </a:r>
            <a:endParaRPr lang="ru-RU" sz="1000" dirty="0">
              <a:latin typeface="Arial"/>
              <a:ea typeface="Times New Roman"/>
            </a:endParaRPr>
          </a:p>
          <a:p>
            <a:pPr marL="64135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С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мамой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спорить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я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стал</a:t>
            </a:r>
            <a:r>
              <a:rPr lang="ru-RU" dirty="0">
                <a:latin typeface="Arial"/>
                <a:ea typeface="Times New Roman"/>
              </a:rPr>
              <a:t>...</a:t>
            </a:r>
            <a:endParaRPr lang="ru-RU" sz="1000" dirty="0">
              <a:latin typeface="Arial"/>
              <a:ea typeface="Times New Roman"/>
            </a:endParaRPr>
          </a:p>
          <a:p>
            <a:pPr marL="54610" marR="731520">
              <a:lnSpc>
                <a:spcPct val="115000"/>
              </a:lnSpc>
              <a:spcBef>
                <a:spcPts val="840"/>
              </a:spcBef>
              <a:spcAft>
                <a:spcPts val="0"/>
              </a:spcAft>
            </a:pPr>
            <a:r>
              <a:rPr lang="ru-RU" dirty="0">
                <a:latin typeface="Arial"/>
                <a:ea typeface="Times New Roman"/>
                <a:cs typeface="Times New Roman"/>
              </a:rPr>
              <a:t>В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школу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быстро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бежал</a:t>
            </a:r>
            <a:r>
              <a:rPr lang="ru-RU" dirty="0">
                <a:latin typeface="Arial"/>
                <a:ea typeface="Times New Roman"/>
              </a:rPr>
              <a:t>.</a:t>
            </a:r>
            <a:endParaRPr lang="ru-RU" sz="1000" dirty="0">
              <a:latin typeface="Arial"/>
              <a:ea typeface="Times New Roman"/>
            </a:endParaRPr>
          </a:p>
          <a:p>
            <a:pPr marL="54610" marR="731520">
              <a:lnSpc>
                <a:spcPct val="115000"/>
              </a:lnSpc>
              <a:spcBef>
                <a:spcPts val="840"/>
              </a:spcBef>
              <a:spcAft>
                <a:spcPts val="0"/>
              </a:spcAft>
            </a:pP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Всех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с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дороги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толкал</a:t>
            </a:r>
            <a:r>
              <a:rPr lang="ru-RU" dirty="0">
                <a:latin typeface="Arial"/>
                <a:ea typeface="Times New Roman"/>
              </a:rPr>
              <a:t>.</a:t>
            </a:r>
            <a:endParaRPr lang="ru-RU" sz="1000" dirty="0">
              <a:latin typeface="Arial"/>
              <a:ea typeface="Times New Roman"/>
            </a:endParaRPr>
          </a:p>
          <a:p>
            <a:pPr marL="54610" marR="731520">
              <a:lnSpc>
                <a:spcPct val="115000"/>
              </a:lnSpc>
              <a:spcBef>
                <a:spcPts val="840"/>
              </a:spcBef>
              <a:spcAft>
                <a:spcPts val="0"/>
              </a:spcAft>
            </a:pP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Извиняться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уж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не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было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времени</a:t>
            </a:r>
            <a:r>
              <a:rPr lang="ru-RU" dirty="0">
                <a:latin typeface="Arial"/>
                <a:ea typeface="Times New Roman"/>
              </a:rPr>
              <a:t>: </a:t>
            </a:r>
            <a:endParaRPr lang="ru-RU" sz="1000" dirty="0">
              <a:latin typeface="Arial"/>
              <a:ea typeface="Times New Roman"/>
            </a:endParaRPr>
          </a:p>
          <a:p>
            <a:pPr marL="54610" marR="731520">
              <a:lnSpc>
                <a:spcPct val="115000"/>
              </a:lnSpc>
              <a:spcBef>
                <a:spcPts val="840"/>
              </a:spcBef>
              <a:spcAft>
                <a:spcPts val="0"/>
              </a:spcAft>
            </a:pPr>
            <a:r>
              <a:rPr lang="ru-RU" dirty="0">
                <a:latin typeface="Arial"/>
                <a:ea typeface="Times New Roman"/>
                <a:cs typeface="Times New Roman"/>
              </a:rPr>
              <a:t>Ведь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никто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не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упал</a:t>
            </a:r>
            <a:r>
              <a:rPr lang="ru-RU" dirty="0">
                <a:latin typeface="Arial"/>
                <a:ea typeface="Times New Roman"/>
              </a:rPr>
              <a:t>,</a:t>
            </a:r>
            <a:endParaRPr lang="ru-RU" sz="1000" dirty="0">
              <a:latin typeface="Arial"/>
              <a:ea typeface="Times New Roman"/>
            </a:endParaRPr>
          </a:p>
          <a:p>
            <a:pPr marL="54610" marR="731520">
              <a:lnSpc>
                <a:spcPct val="115000"/>
              </a:lnSpc>
              <a:spcBef>
                <a:spcPts val="840"/>
              </a:spcBef>
              <a:spcAft>
                <a:spcPts val="0"/>
              </a:spcAft>
            </a:pP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лишь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чуть</a:t>
            </a:r>
            <a:r>
              <a:rPr lang="ru-RU" dirty="0">
                <a:latin typeface="Arial"/>
                <a:ea typeface="Times New Roman"/>
              </a:rPr>
              <a:t>-</a:t>
            </a:r>
            <a:r>
              <a:rPr lang="ru-RU" dirty="0">
                <a:latin typeface="Arial"/>
                <a:ea typeface="Times New Roman"/>
                <a:cs typeface="Times New Roman"/>
              </a:rPr>
              <a:t>чуть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запищал </a:t>
            </a:r>
            <a:endParaRPr lang="ru-RU" sz="1000" dirty="0">
              <a:latin typeface="Arial"/>
              <a:ea typeface="Times New Roman"/>
            </a:endParaRPr>
          </a:p>
          <a:p>
            <a:pPr marL="54610" marR="731520">
              <a:lnSpc>
                <a:spcPct val="115000"/>
              </a:lnSpc>
              <a:spcBef>
                <a:spcPts val="840"/>
              </a:spcBef>
              <a:spcAft>
                <a:spcPts val="0"/>
              </a:spcAft>
            </a:pPr>
            <a:r>
              <a:rPr lang="ru-RU" dirty="0">
                <a:latin typeface="Arial"/>
                <a:ea typeface="Times New Roman"/>
                <a:cs typeface="Times New Roman"/>
              </a:rPr>
              <a:t>Рыжий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пёсик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без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рода</a:t>
            </a:r>
            <a:r>
              <a:rPr lang="ru-RU" dirty="0">
                <a:latin typeface="Arial"/>
                <a:ea typeface="Times New Roman"/>
              </a:rPr>
              <a:t>, </a:t>
            </a:r>
            <a:r>
              <a:rPr lang="ru-RU" dirty="0">
                <a:latin typeface="Arial"/>
                <a:ea typeface="Times New Roman"/>
                <a:cs typeface="Times New Roman"/>
              </a:rPr>
              <a:t>без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племени</a:t>
            </a:r>
            <a:r>
              <a:rPr lang="ru-RU" dirty="0">
                <a:latin typeface="Arial"/>
                <a:ea typeface="Times New Roman"/>
              </a:rPr>
              <a:t>.</a:t>
            </a:r>
            <a:endParaRPr lang="ru-RU" sz="1000" dirty="0">
              <a:latin typeface="Arial"/>
              <a:ea typeface="Times New Roman"/>
            </a:endParaRPr>
          </a:p>
          <a:p>
            <a:pPr marL="39370">
              <a:lnSpc>
                <a:spcPct val="115000"/>
              </a:lnSpc>
              <a:spcBef>
                <a:spcPts val="840"/>
              </a:spcBef>
              <a:spcAft>
                <a:spcPts val="0"/>
              </a:spcAft>
            </a:pPr>
            <a:r>
              <a:rPr lang="ru-RU" dirty="0">
                <a:latin typeface="Arial"/>
                <a:ea typeface="Times New Roman"/>
                <a:cs typeface="Times New Roman"/>
              </a:rPr>
              <a:t>Друг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списать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мне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не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дал</a:t>
            </a:r>
            <a:r>
              <a:rPr lang="ru-RU" dirty="0">
                <a:latin typeface="Arial"/>
                <a:ea typeface="Times New Roman"/>
              </a:rPr>
              <a:t>! </a:t>
            </a:r>
            <a:endParaRPr lang="ru-RU" sz="1000" dirty="0">
              <a:latin typeface="Arial"/>
              <a:ea typeface="Times New Roman"/>
            </a:endParaRPr>
          </a:p>
          <a:p>
            <a:pPr marL="39370">
              <a:lnSpc>
                <a:spcPct val="115000"/>
              </a:lnSpc>
              <a:spcBef>
                <a:spcPts val="840"/>
              </a:spcBef>
              <a:spcAft>
                <a:spcPts val="0"/>
              </a:spcAft>
            </a:pPr>
            <a:r>
              <a:rPr lang="ru-RU" dirty="0">
                <a:latin typeface="Arial"/>
                <a:ea typeface="Times New Roman"/>
                <a:cs typeface="Times New Roman"/>
              </a:rPr>
              <a:t>Я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смиряться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не</a:t>
            </a:r>
            <a:r>
              <a:rPr lang="ru-RU" dirty="0">
                <a:latin typeface="Arial"/>
                <a:ea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стал</a:t>
            </a:r>
            <a:r>
              <a:rPr lang="ru-RU" dirty="0">
                <a:latin typeface="Arial"/>
                <a:ea typeface="Times New Roman"/>
              </a:rPr>
              <a:t>:</a:t>
            </a:r>
            <a:endParaRPr lang="ru-RU" sz="1000" dirty="0">
              <a:latin typeface="Arial"/>
              <a:ea typeface="Times New Roman"/>
            </a:endParaRPr>
          </a:p>
          <a:p>
            <a:pPr marL="39370">
              <a:lnSpc>
                <a:spcPct val="115000"/>
              </a:lnSpc>
              <a:spcBef>
                <a:spcPts val="840"/>
              </a:spcBef>
              <a:spcAft>
                <a:spcPts val="0"/>
              </a:spcAft>
            </a:pPr>
            <a:r>
              <a:rPr lang="ru-RU" dirty="0">
                <a:latin typeface="Arial"/>
                <a:ea typeface="Times New Roman"/>
              </a:rPr>
              <a:t> </a:t>
            </a:r>
            <a:endParaRPr lang="ru-RU" sz="1000" dirty="0">
              <a:latin typeface="Arial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492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F7DA-1377-4B84-96EF-EACA7495FF1E}" type="slidenum">
              <a:rPr lang="ru-RU" smtClean="0"/>
              <a:pPr/>
              <a:t>55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547664" y="332656"/>
            <a:ext cx="5544616" cy="5464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370" lvl="0">
              <a:lnSpc>
                <a:spcPct val="115000"/>
              </a:lnSpc>
              <a:spcBef>
                <a:spcPts val="840"/>
              </a:spcBef>
            </a:pP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«Ты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не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друг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мне»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,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—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сказал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.</a:t>
            </a:r>
            <a:endParaRPr lang="ru-RU" sz="1000" dirty="0">
              <a:solidFill>
                <a:prstClr val="black"/>
              </a:solidFill>
              <a:latin typeface="Arial"/>
              <a:ea typeface="Times New Roman"/>
            </a:endParaRPr>
          </a:p>
          <a:p>
            <a:pPr marL="39370" lvl="0">
              <a:lnSpc>
                <a:spcPct val="115000"/>
              </a:lnSpc>
              <a:spcBef>
                <a:spcPts val="840"/>
              </a:spcBef>
            </a:pP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Взял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тетрадь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и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списал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.</a:t>
            </a:r>
            <a:endParaRPr lang="ru-RU" sz="1000" dirty="0">
              <a:solidFill>
                <a:prstClr val="black"/>
              </a:solidFill>
              <a:latin typeface="Arial"/>
              <a:ea typeface="Times New Roman"/>
            </a:endParaRPr>
          </a:p>
          <a:p>
            <a:pPr marL="39370" lvl="0">
              <a:lnSpc>
                <a:spcPct val="115000"/>
              </a:lnSpc>
              <a:spcBef>
                <a:spcPts val="840"/>
              </a:spcBef>
            </a:pP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Но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обиделся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он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. </a:t>
            </a:r>
            <a:endParaRPr lang="ru-RU" dirty="0" smtClean="0">
              <a:solidFill>
                <a:prstClr val="black"/>
              </a:solidFill>
              <a:latin typeface="Arial"/>
              <a:ea typeface="Times New Roman"/>
            </a:endParaRPr>
          </a:p>
          <a:p>
            <a:pPr marL="39370" lvl="0">
              <a:lnSpc>
                <a:spcPct val="115000"/>
              </a:lnSpc>
              <a:spcBef>
                <a:spcPts val="840"/>
              </a:spcBef>
            </a:pPr>
            <a:r>
              <a:rPr lang="ru-RU" dirty="0" smtClean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Был</a:t>
            </a:r>
            <a:r>
              <a:rPr lang="ru-RU" dirty="0" smtClean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ли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я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огорчён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?</a:t>
            </a:r>
            <a:endParaRPr lang="ru-RU" sz="1000" dirty="0">
              <a:solidFill>
                <a:prstClr val="black"/>
              </a:solidFill>
              <a:latin typeface="Arial"/>
              <a:ea typeface="Times New Roman"/>
            </a:endParaRPr>
          </a:p>
          <a:p>
            <a:pPr marL="39370" lvl="0">
              <a:lnSpc>
                <a:spcPct val="115000"/>
              </a:lnSpc>
              <a:spcBef>
                <a:spcPts val="840"/>
              </a:spcBef>
            </a:pP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Посмотрел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я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в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окно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и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забыл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про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него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.</a:t>
            </a:r>
            <a:endParaRPr lang="ru-RU" sz="1000" dirty="0">
              <a:solidFill>
                <a:prstClr val="black"/>
              </a:solidFill>
              <a:latin typeface="Arial"/>
              <a:ea typeface="Times New Roman"/>
            </a:endParaRPr>
          </a:p>
          <a:p>
            <a:pPr marL="33655" marR="731520" lvl="0">
              <a:lnSpc>
                <a:spcPct val="115000"/>
              </a:lnSpc>
              <a:spcBef>
                <a:spcPts val="815"/>
              </a:spcBef>
            </a:pP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Вот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звонок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прозвенел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.</a:t>
            </a:r>
            <a:endParaRPr lang="ru-RU" sz="1000" dirty="0">
              <a:solidFill>
                <a:prstClr val="black"/>
              </a:solidFill>
              <a:latin typeface="Arial"/>
              <a:ea typeface="Times New Roman"/>
            </a:endParaRPr>
          </a:p>
          <a:p>
            <a:pPr marL="33655" marR="731520" lvl="0">
              <a:lnSpc>
                <a:spcPct val="115000"/>
              </a:lnSpc>
              <a:spcBef>
                <a:spcPts val="815"/>
              </a:spcBef>
            </a:pP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Я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во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двор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полетел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. </a:t>
            </a:r>
            <a:endParaRPr lang="ru-RU" sz="1000" dirty="0">
              <a:solidFill>
                <a:prstClr val="black"/>
              </a:solidFill>
              <a:latin typeface="Arial"/>
              <a:ea typeface="Times New Roman"/>
            </a:endParaRPr>
          </a:p>
          <a:p>
            <a:pPr marL="33655" marR="731520" lvl="0">
              <a:lnSpc>
                <a:spcPct val="115000"/>
              </a:lnSpc>
              <a:spcBef>
                <a:spcPts val="815"/>
              </a:spcBef>
            </a:pP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Там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ребята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играли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в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футбол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.</a:t>
            </a:r>
            <a:endParaRPr lang="ru-RU" sz="1000" dirty="0">
              <a:solidFill>
                <a:prstClr val="black"/>
              </a:solidFill>
              <a:latin typeface="Arial"/>
              <a:ea typeface="Times New Roman"/>
            </a:endParaRPr>
          </a:p>
          <a:p>
            <a:pPr marL="33655" marR="731520" lvl="0">
              <a:lnSpc>
                <a:spcPct val="115000"/>
              </a:lnSpc>
              <a:spcBef>
                <a:spcPts val="815"/>
              </a:spcBef>
            </a:pP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Я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в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команду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к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ним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встал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. </a:t>
            </a:r>
            <a:endParaRPr lang="ru-RU" sz="1000" dirty="0">
              <a:solidFill>
                <a:prstClr val="black"/>
              </a:solidFill>
              <a:latin typeface="Arial"/>
              <a:ea typeface="Times New Roman"/>
            </a:endParaRPr>
          </a:p>
          <a:p>
            <a:pPr marL="33655" marR="731520" lvl="0">
              <a:lnSpc>
                <a:spcPct val="115000"/>
              </a:lnSpc>
              <a:spcBef>
                <a:spcPts val="815"/>
              </a:spcBef>
            </a:pP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Все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мячи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отбивал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...</a:t>
            </a:r>
            <a:endParaRPr lang="ru-RU" sz="1000" dirty="0">
              <a:solidFill>
                <a:prstClr val="black"/>
              </a:solidFill>
              <a:latin typeface="Arial"/>
              <a:ea typeface="Times New Roman"/>
            </a:endParaRPr>
          </a:p>
          <a:p>
            <a:pPr marL="33655" marR="731520" lvl="0">
              <a:lnSpc>
                <a:spcPct val="115000"/>
              </a:lnSpc>
              <a:spcBef>
                <a:spcPts val="815"/>
              </a:spcBef>
            </a:pP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Но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звонка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не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i="1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слыхал</a:t>
            </a:r>
            <a:r>
              <a:rPr lang="ru-RU" i="1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на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урок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.</a:t>
            </a:r>
            <a:endParaRPr lang="ru-RU" sz="1000" dirty="0">
              <a:solidFill>
                <a:prstClr val="black"/>
              </a:solidFill>
              <a:latin typeface="Arial"/>
              <a:ea typeface="Times New Roman"/>
            </a:endParaRPr>
          </a:p>
          <a:p>
            <a:pPr marL="27305" marR="731520" lvl="0">
              <a:lnSpc>
                <a:spcPct val="115000"/>
              </a:lnSpc>
              <a:spcBef>
                <a:spcPts val="815"/>
              </a:spcBef>
            </a:pP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С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опозданием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в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класс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,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как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ракета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влетел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.</a:t>
            </a:r>
            <a:endParaRPr lang="ru-RU" sz="1000" dirty="0">
              <a:solidFill>
                <a:prstClr val="black"/>
              </a:solidFill>
              <a:latin typeface="Arial"/>
              <a:ea typeface="Times New Roman"/>
            </a:endParaRPr>
          </a:p>
          <a:p>
            <a:pPr marL="27305" marR="731520" lvl="0">
              <a:lnSpc>
                <a:spcPct val="115000"/>
              </a:lnSpc>
              <a:spcBef>
                <a:spcPts val="815"/>
              </a:spcBef>
            </a:pP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«Дай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дневник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!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И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садись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!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»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endParaRPr lang="ru-RU" dirty="0" smtClean="0">
              <a:solidFill>
                <a:prstClr val="black"/>
              </a:solidFill>
              <a:latin typeface="Arial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811551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F7DA-1377-4B84-96EF-EACA7495FF1E}" type="slidenum">
              <a:rPr lang="ru-RU" smtClean="0"/>
              <a:pPr/>
              <a:t>56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764704"/>
            <a:ext cx="7416824" cy="5562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" marR="731520" lvl="0">
              <a:lnSpc>
                <a:spcPct val="115000"/>
              </a:lnSpc>
              <a:spcBef>
                <a:spcPts val="815"/>
              </a:spcBef>
            </a:pP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Спорить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я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захотел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.</a:t>
            </a:r>
            <a:endParaRPr lang="ru-RU" sz="1000" dirty="0">
              <a:solidFill>
                <a:prstClr val="black"/>
              </a:solidFill>
              <a:latin typeface="Arial"/>
              <a:ea typeface="Times New Roman"/>
            </a:endParaRPr>
          </a:p>
          <a:p>
            <a:pPr marL="27305" marR="731520" lvl="0">
              <a:lnSpc>
                <a:spcPct val="115000"/>
              </a:lnSpc>
              <a:spcBef>
                <a:spcPts val="815"/>
              </a:spcBef>
            </a:pP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И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дневник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я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не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дал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. </a:t>
            </a:r>
            <a:endParaRPr lang="ru-RU" sz="1000" dirty="0">
              <a:solidFill>
                <a:prstClr val="black"/>
              </a:solidFill>
              <a:latin typeface="Arial"/>
              <a:ea typeface="Times New Roman"/>
            </a:endParaRPr>
          </a:p>
          <a:p>
            <a:pPr marL="27305" marR="731520" lvl="0">
              <a:lnSpc>
                <a:spcPct val="115000"/>
              </a:lnSpc>
              <a:spcBef>
                <a:spcPts val="815"/>
              </a:spcBef>
            </a:pP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«Позабыл»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,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—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я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сказал</a:t>
            </a:r>
            <a:r>
              <a:rPr lang="ru-RU" dirty="0" smtClean="0">
                <a:solidFill>
                  <a:prstClr val="black"/>
                </a:solidFill>
                <a:latin typeface="Arial"/>
                <a:ea typeface="Times New Roman"/>
              </a:rPr>
              <a:t>.</a:t>
            </a:r>
          </a:p>
          <a:p>
            <a:pPr marL="27305" marR="731520" lvl="0">
              <a:lnSpc>
                <a:spcPct val="115000"/>
              </a:lnSpc>
              <a:spcBef>
                <a:spcPts val="815"/>
              </a:spcBef>
            </a:pP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И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был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послан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за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ним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я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домой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.</a:t>
            </a:r>
            <a:endParaRPr lang="ru-RU" sz="1000" dirty="0">
              <a:solidFill>
                <a:prstClr val="black"/>
              </a:solidFill>
              <a:latin typeface="Arial"/>
              <a:ea typeface="Times New Roman"/>
            </a:endParaRPr>
          </a:p>
          <a:p>
            <a:pPr lvl="0">
              <a:lnSpc>
                <a:spcPct val="115000"/>
              </a:lnSpc>
              <a:spcBef>
                <a:spcPts val="1320"/>
              </a:spcBef>
            </a:pPr>
            <a:r>
              <a:rPr lang="ru-RU" dirty="0" smtClean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День</a:t>
            </a:r>
            <a:r>
              <a:rPr lang="ru-RU" dirty="0" smtClean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сегодня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плохой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! </a:t>
            </a:r>
            <a:endParaRPr lang="ru-RU" sz="1000" dirty="0">
              <a:solidFill>
                <a:prstClr val="black"/>
              </a:solidFill>
              <a:latin typeface="Arial"/>
              <a:ea typeface="Times New Roman"/>
            </a:endParaRPr>
          </a:p>
          <a:p>
            <a:pPr lvl="0">
              <a:lnSpc>
                <a:spcPct val="115000"/>
              </a:lnSpc>
              <a:spcBef>
                <a:spcPts val="1320"/>
              </a:spcBef>
            </a:pP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Честно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я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признаю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.</a:t>
            </a:r>
            <a:endParaRPr lang="ru-RU" sz="1000" dirty="0">
              <a:solidFill>
                <a:prstClr val="black"/>
              </a:solidFill>
              <a:latin typeface="Arial"/>
              <a:ea typeface="Times New Roman"/>
            </a:endParaRPr>
          </a:p>
          <a:p>
            <a:pPr marL="12065" lvl="0">
              <a:lnSpc>
                <a:spcPct val="115000"/>
              </a:lnSpc>
            </a:pP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На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душе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как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-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то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,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вот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,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неспокойно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...</a:t>
            </a:r>
            <a:endParaRPr lang="ru-RU" sz="1000" dirty="0">
              <a:solidFill>
                <a:prstClr val="black"/>
              </a:solidFill>
              <a:latin typeface="Arial"/>
              <a:ea typeface="Times New Roman"/>
            </a:endParaRPr>
          </a:p>
          <a:p>
            <a:pPr lvl="0">
              <a:lnSpc>
                <a:spcPct val="115000"/>
              </a:lnSpc>
            </a:pP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Я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подумать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решил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о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добре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и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о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зле</a:t>
            </a:r>
            <a:endParaRPr lang="ru-RU" sz="1000" dirty="0">
              <a:solidFill>
                <a:prstClr val="black"/>
              </a:solidFill>
              <a:latin typeface="Arial"/>
              <a:ea typeface="Times New Roman"/>
            </a:endParaRPr>
          </a:p>
          <a:p>
            <a:pPr marL="6350" lvl="0">
              <a:lnSpc>
                <a:spcPct val="115000"/>
              </a:lnSpc>
            </a:pPr>
            <a:r>
              <a:rPr lang="ru-RU" spc="-10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И</a:t>
            </a:r>
            <a:r>
              <a:rPr lang="ru-RU" spc="-10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spc="-10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услышал</a:t>
            </a:r>
            <a:r>
              <a:rPr lang="ru-RU" spc="-10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spc="-10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в</a:t>
            </a:r>
            <a:r>
              <a:rPr lang="ru-RU" spc="-10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spc="-10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ответ</a:t>
            </a:r>
            <a:r>
              <a:rPr lang="ru-RU" spc="-10" dirty="0">
                <a:solidFill>
                  <a:prstClr val="black"/>
                </a:solidFill>
                <a:latin typeface="Arial"/>
                <a:ea typeface="Times New Roman"/>
              </a:rPr>
              <a:t>: </a:t>
            </a:r>
            <a:r>
              <a:rPr lang="ru-RU" spc="-10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«Зло</a:t>
            </a:r>
            <a:r>
              <a:rPr lang="ru-RU" spc="-10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spc="-10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в</a:t>
            </a:r>
            <a:r>
              <a:rPr lang="ru-RU" spc="-10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spc="-10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тебе</a:t>
            </a:r>
            <a:r>
              <a:rPr lang="ru-RU" spc="-10" dirty="0">
                <a:solidFill>
                  <a:prstClr val="black"/>
                </a:solidFill>
                <a:latin typeface="Arial"/>
                <a:ea typeface="Times New Roman"/>
              </a:rPr>
              <a:t>, </a:t>
            </a:r>
            <a:r>
              <a:rPr lang="ru-RU" spc="-10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коль</a:t>
            </a:r>
            <a:r>
              <a:rPr lang="ru-RU" spc="-10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spc="-10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душе</a:t>
            </a:r>
            <a:r>
              <a:rPr lang="ru-RU" spc="-10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spc="-10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твоей</a:t>
            </a:r>
            <a:r>
              <a:rPr lang="ru-RU" spc="-10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ru-RU" spc="-10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больно</a:t>
            </a:r>
            <a:r>
              <a:rPr lang="ru-RU" spc="-10" dirty="0">
                <a:solidFill>
                  <a:prstClr val="black"/>
                </a:solidFill>
                <a:latin typeface="Arial"/>
                <a:ea typeface="Times New Roman"/>
              </a:rPr>
              <a:t>!</a:t>
            </a:r>
            <a:r>
              <a:rPr lang="ru-RU" spc="-10" dirty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»</a:t>
            </a:r>
            <a:endParaRPr lang="ru-RU" sz="1000" dirty="0">
              <a:solidFill>
                <a:prstClr val="black"/>
              </a:solidFill>
              <a:latin typeface="Arial"/>
              <a:ea typeface="Times New Roman"/>
            </a:endParaRPr>
          </a:p>
          <a:p>
            <a:pPr lvl="0">
              <a:lnSpc>
                <a:spcPct val="115000"/>
              </a:lnSpc>
              <a:spcBef>
                <a:spcPts val="335"/>
              </a:spcBef>
            </a:pPr>
            <a:r>
              <a:rPr lang="ru-RU" i="1" dirty="0">
                <a:solidFill>
                  <a:prstClr val="black"/>
                </a:solidFill>
                <a:latin typeface="Arial"/>
                <a:ea typeface="Times New Roman"/>
              </a:rPr>
              <a:t>                             (Л. </a:t>
            </a:r>
            <a:r>
              <a:rPr lang="ru-RU" i="1" dirty="0" err="1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Л</a:t>
            </a:r>
            <a:r>
              <a:rPr lang="ru-RU" i="1" dirty="0" err="1">
                <a:solidFill>
                  <a:prstClr val="black"/>
                </a:solidFill>
                <a:latin typeface="Arial"/>
                <a:ea typeface="Times New Roman"/>
              </a:rPr>
              <a:t>.С</a:t>
            </a:r>
            <a:r>
              <a:rPr lang="ru-RU" i="1" dirty="0" err="1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ерафимова</a:t>
            </a:r>
            <a:r>
              <a:rPr lang="ru-RU" i="1" dirty="0" smtClean="0">
                <a:solidFill>
                  <a:prstClr val="black"/>
                </a:solidFill>
                <a:latin typeface="Arial"/>
                <a:ea typeface="Times New Roman"/>
              </a:rPr>
              <a:t>)</a:t>
            </a:r>
          </a:p>
          <a:p>
            <a:pPr lvl="0">
              <a:lnSpc>
                <a:spcPct val="115000"/>
              </a:lnSpc>
              <a:spcBef>
                <a:spcPts val="335"/>
              </a:spcBef>
            </a:pPr>
            <a:endParaRPr lang="ru-RU" sz="1000" i="1" dirty="0">
              <a:solidFill>
                <a:prstClr val="black"/>
              </a:solidFill>
              <a:latin typeface="Arial"/>
              <a:ea typeface="Times New Roman"/>
            </a:endParaRPr>
          </a:p>
          <a:p>
            <a:pPr lvl="0">
              <a:lnSpc>
                <a:spcPct val="115000"/>
              </a:lnSpc>
              <a:spcBef>
                <a:spcPts val="335"/>
              </a:spcBef>
            </a:pPr>
            <a:r>
              <a:rPr lang="ru-RU" dirty="0" smtClean="0">
                <a:solidFill>
                  <a:prstClr val="black"/>
                </a:solidFill>
                <a:latin typeface="Arial"/>
                <a:ea typeface="Times New Roman"/>
              </a:rPr>
              <a:t>- 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Кто подсказал мальчику ответ на его размышления?</a:t>
            </a:r>
            <a:endParaRPr lang="ru-RU" sz="1000" dirty="0">
              <a:solidFill>
                <a:prstClr val="black"/>
              </a:solidFill>
              <a:latin typeface="Arial"/>
              <a:ea typeface="Times New Roman"/>
            </a:endParaRPr>
          </a:p>
          <a:p>
            <a:pPr lvl="0">
              <a:lnSpc>
                <a:spcPct val="115000"/>
              </a:lnSpc>
              <a:spcBef>
                <a:spcPts val="335"/>
              </a:spcBef>
            </a:pP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- Отчего стало неспокойно и больно душе?</a:t>
            </a:r>
            <a:endParaRPr lang="ru-RU" sz="1000" dirty="0">
              <a:solidFill>
                <a:prstClr val="black"/>
              </a:solidFill>
              <a:latin typeface="Arial"/>
              <a:ea typeface="Times New Roman"/>
            </a:endParaRPr>
          </a:p>
          <a:p>
            <a:pPr lvl="0">
              <a:lnSpc>
                <a:spcPct val="115000"/>
              </a:lnSpc>
              <a:spcBef>
                <a:spcPts val="335"/>
              </a:spcBef>
            </a:pP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- Помоги мальчику: подскажи, какие </a:t>
            </a:r>
            <a:r>
              <a:rPr lang="ru-RU" b="1" dirty="0">
                <a:solidFill>
                  <a:prstClr val="black"/>
                </a:solidFill>
                <a:latin typeface="Arial"/>
                <a:ea typeface="Times New Roman"/>
              </a:rPr>
              <a:t>поступки</a:t>
            </a:r>
            <a:r>
              <a:rPr lang="ru-RU" dirty="0">
                <a:solidFill>
                  <a:prstClr val="black"/>
                </a:solidFill>
                <a:latin typeface="Arial"/>
                <a:ea typeface="Times New Roman"/>
              </a:rPr>
              <a:t> следует ему совершить, чтобы восстановить мирное состояние души?</a:t>
            </a:r>
            <a:endParaRPr lang="ru-RU" sz="1000" dirty="0">
              <a:solidFill>
                <a:prstClr val="black"/>
              </a:solidFill>
              <a:latin typeface="Arial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980968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3"/>
          <p:cNvSpPr>
            <a:spLocks noChangeArrowheads="1"/>
          </p:cNvSpPr>
          <p:nvPr/>
        </p:nvSpPr>
        <p:spPr bwMode="auto">
          <a:xfrm>
            <a:off x="6588125" y="5084763"/>
            <a:ext cx="2268538" cy="1108075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200" b="1" dirty="0">
                <a:solidFill>
                  <a:schemeClr val="bg1"/>
                </a:solidFill>
              </a:rPr>
              <a:t>Актуализация житейского опыта</a:t>
            </a:r>
          </a:p>
        </p:txBody>
      </p:sp>
      <p:sp>
        <p:nvSpPr>
          <p:cNvPr id="77827" name="AutoShape 4"/>
          <p:cNvSpPr>
            <a:spLocks noChangeArrowheads="1"/>
          </p:cNvSpPr>
          <p:nvPr/>
        </p:nvSpPr>
        <p:spPr bwMode="auto">
          <a:xfrm>
            <a:off x="3280569" y="5149216"/>
            <a:ext cx="2198687" cy="1081087"/>
          </a:xfrm>
          <a:prstGeom prst="wedgeRoundRectCallout">
            <a:avLst>
              <a:gd name="adj1" fmla="val -55935"/>
              <a:gd name="adj2" fmla="val -198435"/>
              <a:gd name="adj3" fmla="val 16667"/>
            </a:avLst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pic>
        <p:nvPicPr>
          <p:cNvPr id="77828" name="Picture 6" descr="Etika_4032 cop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9475" y="1557338"/>
            <a:ext cx="4983163" cy="790575"/>
          </a:xfrm>
          <a:prstGeom prst="rect">
            <a:avLst/>
          </a:prstGeom>
          <a:noFill/>
          <a:ln w="9525">
            <a:solidFill>
              <a:srgbClr val="1E1C2A"/>
            </a:solidFill>
            <a:miter lim="800000"/>
            <a:headEnd/>
            <a:tailEnd/>
          </a:ln>
          <a:effectLst>
            <a:outerShdw algn="tl" rotWithShape="0">
              <a:srgbClr val="000000">
                <a:alpha val="8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9799" name="Picture 7" descr="Etika_4056 copy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042988" y="2708275"/>
            <a:ext cx="4764087" cy="1047750"/>
          </a:xfrm>
          <a:prstGeom prst="rect">
            <a:avLst/>
          </a:prstGeom>
          <a:ln>
            <a:solidFill>
              <a:srgbClr val="1E1C2A"/>
            </a:solidFill>
          </a:ln>
          <a:effectLst>
            <a:outerShdw blurRad="127000" algn="tl" rotWithShape="0">
              <a:srgbClr val="000000">
                <a:alpha val="85000"/>
              </a:srgbClr>
            </a:outerShdw>
          </a:effectLst>
        </p:spPr>
      </p:pic>
      <p:pic>
        <p:nvPicPr>
          <p:cNvPr id="289800" name="Picture 8" descr="Etika_4065 copy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971550" y="4149725"/>
            <a:ext cx="4618038" cy="2249488"/>
          </a:xfrm>
          <a:prstGeom prst="rect">
            <a:avLst/>
          </a:prstGeom>
          <a:ln>
            <a:solidFill>
              <a:srgbClr val="1E1C2A"/>
            </a:solidFill>
          </a:ln>
          <a:effectLst>
            <a:outerShdw blurRad="127000" algn="tl" rotWithShape="0">
              <a:srgbClr val="000000">
                <a:alpha val="85000"/>
              </a:srgbClr>
            </a:outerShdw>
          </a:effectLst>
        </p:spPr>
      </p:pic>
      <p:sp>
        <p:nvSpPr>
          <p:cNvPr id="77831" name="Oval 9"/>
          <p:cNvSpPr>
            <a:spLocks noChangeArrowheads="1"/>
          </p:cNvSpPr>
          <p:nvPr/>
        </p:nvSpPr>
        <p:spPr bwMode="auto">
          <a:xfrm>
            <a:off x="3635375" y="1989138"/>
            <a:ext cx="3313113" cy="360362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77832" name="Oval 10"/>
          <p:cNvSpPr>
            <a:spLocks noChangeArrowheads="1"/>
          </p:cNvSpPr>
          <p:nvPr/>
        </p:nvSpPr>
        <p:spPr bwMode="auto">
          <a:xfrm>
            <a:off x="1547813" y="2708275"/>
            <a:ext cx="1944687" cy="360363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77833" name="Oval 11"/>
          <p:cNvSpPr>
            <a:spLocks noChangeArrowheads="1"/>
          </p:cNvSpPr>
          <p:nvPr/>
        </p:nvSpPr>
        <p:spPr bwMode="auto">
          <a:xfrm>
            <a:off x="1331913" y="4149725"/>
            <a:ext cx="4392612" cy="4318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" name="Прямоугольник 1"/>
          <p:cNvSpPr/>
          <p:nvPr/>
        </p:nvSpPr>
        <p:spPr>
          <a:xfrm>
            <a:off x="755576" y="476672"/>
            <a:ext cx="87124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Обращение к жизненному опыту учащихся</a:t>
            </a:r>
          </a:p>
        </p:txBody>
      </p:sp>
    </p:spTree>
    <p:extLst>
      <p:ext uri="{BB962C8B-B14F-4D97-AF65-F5344CB8AC3E}">
        <p14:creationId xmlns:p14="http://schemas.microsoft.com/office/powerpoint/2010/main" xmlns="" val="30130272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9" name="Picture 7" descr="C:\Documents and Settings\Svetlana\Рабочий стол\религия\Рисунок1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303463"/>
            <a:ext cx="4200525" cy="1858962"/>
          </a:xfrm>
          <a:prstGeom prst="rect">
            <a:avLst/>
          </a:prstGeom>
          <a:ln>
            <a:solidFill>
              <a:srgbClr val="1E1C2A"/>
            </a:solidFill>
          </a:ln>
          <a:effectLst>
            <a:outerShdw blurRad="127000" algn="tl" rotWithShape="0">
              <a:srgbClr val="000000">
                <a:alpha val="85000"/>
              </a:srgbClr>
            </a:outerShdw>
          </a:effectLst>
        </p:spPr>
      </p:pic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4859338" y="4757738"/>
            <a:ext cx="41052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Garamond" panose="02020404030301010803" pitchFamily="18" charset="0"/>
            </a:endParaRPr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4716463" y="4581525"/>
            <a:ext cx="4248150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ru-RU" altLang="ru-RU" sz="4400">
              <a:latin typeface="Calibri" panose="020F0502020204030204" pitchFamily="34" charset="0"/>
            </a:endParaRPr>
          </a:p>
        </p:txBody>
      </p:sp>
      <p:sp>
        <p:nvSpPr>
          <p:cNvPr id="58373" name="Line 5"/>
          <p:cNvSpPr>
            <a:spLocks noChangeShapeType="1"/>
          </p:cNvSpPr>
          <p:nvPr/>
        </p:nvSpPr>
        <p:spPr bwMode="auto">
          <a:xfrm flipV="1">
            <a:off x="3635375" y="5805488"/>
            <a:ext cx="1873250" cy="50323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 anchor="ctr" anchorCtr="1"/>
          <a:lstStyle/>
          <a:p>
            <a:endParaRPr lang="ru-RU"/>
          </a:p>
        </p:txBody>
      </p:sp>
      <p:sp>
        <p:nvSpPr>
          <p:cNvPr id="58374" name="Line 18"/>
          <p:cNvSpPr>
            <a:spLocks noChangeShapeType="1"/>
          </p:cNvSpPr>
          <p:nvPr/>
        </p:nvSpPr>
        <p:spPr bwMode="auto">
          <a:xfrm>
            <a:off x="4787900" y="2447925"/>
            <a:ext cx="3671888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8375" name="Line 19"/>
          <p:cNvSpPr>
            <a:spLocks noChangeShapeType="1"/>
          </p:cNvSpPr>
          <p:nvPr/>
        </p:nvSpPr>
        <p:spPr bwMode="auto">
          <a:xfrm>
            <a:off x="4643438" y="2636838"/>
            <a:ext cx="40322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8376" name="Rectangle 5"/>
          <p:cNvSpPr>
            <a:spLocks noChangeArrowheads="1"/>
          </p:cNvSpPr>
          <p:nvPr/>
        </p:nvSpPr>
        <p:spPr bwMode="auto">
          <a:xfrm>
            <a:off x="0" y="479427"/>
            <a:ext cx="9036496" cy="584775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b="1" dirty="0"/>
              <a:t>Обращение к жизненному опыту учащихся</a:t>
            </a:r>
          </a:p>
        </p:txBody>
      </p:sp>
      <p:pic>
        <p:nvPicPr>
          <p:cNvPr id="8194" name="Picture 2" descr="C:\Documents and Settings\Svetlana\Рабочий стол\религия\Рисунок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2005013"/>
            <a:ext cx="4164013" cy="2432050"/>
          </a:xfrm>
          <a:prstGeom prst="rect">
            <a:avLst/>
          </a:prstGeom>
          <a:ln>
            <a:solidFill>
              <a:srgbClr val="1E1C2A"/>
            </a:solidFill>
          </a:ln>
          <a:effectLst>
            <a:outerShdw blurRad="127000" algn="tl" rotWithShape="0">
              <a:srgbClr val="000000">
                <a:alpha val="85000"/>
              </a:srgbClr>
            </a:outerShdw>
          </a:effectLst>
        </p:spPr>
      </p:pic>
      <p:pic>
        <p:nvPicPr>
          <p:cNvPr id="8197" name="Picture 5" descr="C:\Documents and Settings\Svetlana\Рабочий стол\религия\Рисунок1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375" y="4425950"/>
            <a:ext cx="4840288" cy="2316163"/>
          </a:xfrm>
          <a:prstGeom prst="rect">
            <a:avLst/>
          </a:prstGeom>
          <a:ln>
            <a:solidFill>
              <a:srgbClr val="1E1C2A"/>
            </a:solidFill>
          </a:ln>
          <a:effectLst>
            <a:outerShdw blurRad="127000" algn="tl" rotWithShape="0">
              <a:srgbClr val="000000">
                <a:alpha val="8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7643010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2"/>
          <p:cNvSpPr txBox="1">
            <a:spLocks noChangeArrowheads="1"/>
          </p:cNvSpPr>
          <p:nvPr/>
        </p:nvSpPr>
        <p:spPr bwMode="auto">
          <a:xfrm>
            <a:off x="4859338" y="4724400"/>
            <a:ext cx="40338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ru-RU" altLang="ru-RU" sz="1800">
              <a:latin typeface="Garamond" panose="02020404030301010803" pitchFamily="18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4859338" y="4757738"/>
            <a:ext cx="41052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Garamond" panose="02020404030301010803" pitchFamily="18" charset="0"/>
            </a:endParaRPr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4716463" y="4581525"/>
            <a:ext cx="4248150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ru-RU" altLang="ru-RU" sz="4400">
              <a:latin typeface="Calibri" panose="020F0502020204030204" pitchFamily="34" charset="0"/>
            </a:endParaRPr>
          </a:p>
        </p:txBody>
      </p:sp>
      <p:sp>
        <p:nvSpPr>
          <p:cNvPr id="59397" name="Line 5"/>
          <p:cNvSpPr>
            <a:spLocks noChangeShapeType="1"/>
          </p:cNvSpPr>
          <p:nvPr/>
        </p:nvSpPr>
        <p:spPr bwMode="auto">
          <a:xfrm flipV="1">
            <a:off x="3635375" y="5805488"/>
            <a:ext cx="1873250" cy="50323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 anchor="ctr" anchorCtr="1"/>
          <a:lstStyle/>
          <a:p>
            <a:endParaRPr lang="ru-RU"/>
          </a:p>
        </p:txBody>
      </p:sp>
      <p:pic>
        <p:nvPicPr>
          <p:cNvPr id="228366" name="Picture 14" descr="Этика 5-30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0825" y="2060575"/>
            <a:ext cx="4429125" cy="2466975"/>
          </a:xfrm>
          <a:prstGeom prst="rect">
            <a:avLst/>
          </a:prstGeom>
          <a:ln>
            <a:solidFill>
              <a:srgbClr val="1E1C2A"/>
            </a:solidFill>
          </a:ln>
          <a:effectLst>
            <a:outerShdw blurRad="127000" algn="tl" rotWithShape="0">
              <a:srgbClr val="000000">
                <a:alpha val="85000"/>
              </a:srgbClr>
            </a:outerShdw>
          </a:effectLst>
        </p:spPr>
      </p:pic>
      <p:pic>
        <p:nvPicPr>
          <p:cNvPr id="228367" name="Picture 15" descr="Этика 5-40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07950" y="5373688"/>
            <a:ext cx="5865813" cy="630237"/>
          </a:xfrm>
          <a:prstGeom prst="rect">
            <a:avLst/>
          </a:prstGeom>
          <a:ln>
            <a:solidFill>
              <a:srgbClr val="1E1C2A"/>
            </a:solidFill>
          </a:ln>
          <a:effectLst>
            <a:outerShdw blurRad="127000" algn="tl" rotWithShape="0">
              <a:srgbClr val="000000">
                <a:alpha val="85000"/>
              </a:srgbClr>
            </a:outerShdw>
          </a:effectLst>
        </p:spPr>
      </p:pic>
      <p:sp>
        <p:nvSpPr>
          <p:cNvPr id="59400" name="Line 20"/>
          <p:cNvSpPr>
            <a:spLocks noChangeShapeType="1"/>
          </p:cNvSpPr>
          <p:nvPr/>
        </p:nvSpPr>
        <p:spPr bwMode="auto">
          <a:xfrm>
            <a:off x="323850" y="5373688"/>
            <a:ext cx="0" cy="50323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9401" name="Oval 21"/>
          <p:cNvSpPr>
            <a:spLocks noChangeArrowheads="1"/>
          </p:cNvSpPr>
          <p:nvPr/>
        </p:nvSpPr>
        <p:spPr bwMode="auto">
          <a:xfrm>
            <a:off x="250825" y="3211513"/>
            <a:ext cx="4464050" cy="649287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59402" name="Rectangle 5"/>
          <p:cNvSpPr>
            <a:spLocks noChangeArrowheads="1"/>
          </p:cNvSpPr>
          <p:nvPr/>
        </p:nvSpPr>
        <p:spPr bwMode="auto">
          <a:xfrm>
            <a:off x="149769" y="171162"/>
            <a:ext cx="8893175" cy="584775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b="1" dirty="0"/>
              <a:t>Обращение к жизненному опыту учащихся</a:t>
            </a:r>
          </a:p>
        </p:txBody>
      </p:sp>
      <p:pic>
        <p:nvPicPr>
          <p:cNvPr id="10243" name="Picture 3" descr="C:\Documents and Settings\Svetlana\Рабочий стол\религия\Рисунок1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363" y="2349500"/>
            <a:ext cx="4041775" cy="2867025"/>
          </a:xfrm>
          <a:prstGeom prst="rect">
            <a:avLst/>
          </a:prstGeom>
          <a:ln>
            <a:solidFill>
              <a:srgbClr val="1E1C2A"/>
            </a:solidFill>
          </a:ln>
          <a:effectLst>
            <a:outerShdw blurRad="127000" algn="tl" rotWithShape="0">
              <a:srgbClr val="000000">
                <a:alpha val="85000"/>
              </a:srgbClr>
            </a:outerShdw>
          </a:effectLst>
        </p:spPr>
      </p:pic>
      <p:pic>
        <p:nvPicPr>
          <p:cNvPr id="59404" name="Picture 13" descr="Этика 5091 cop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5089"/>
          <a:stretch>
            <a:fillRect/>
          </a:stretch>
        </p:blipFill>
        <p:spPr bwMode="auto">
          <a:xfrm>
            <a:off x="4965700" y="1844675"/>
            <a:ext cx="4178300" cy="433388"/>
          </a:xfrm>
          <a:prstGeom prst="rect">
            <a:avLst/>
          </a:prstGeom>
          <a:noFill/>
          <a:ln w="9525">
            <a:solidFill>
              <a:srgbClr val="1E1C2A"/>
            </a:solidFill>
            <a:miter lim="800000"/>
            <a:headEnd/>
            <a:tailEnd/>
          </a:ln>
          <a:effectLst>
            <a:outerShdw algn="tl" rotWithShape="0">
              <a:srgbClr val="000000">
                <a:alpha val="8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9405" name="Line 15"/>
          <p:cNvSpPr>
            <a:spLocks noChangeShapeType="1"/>
          </p:cNvSpPr>
          <p:nvPr/>
        </p:nvSpPr>
        <p:spPr bwMode="auto">
          <a:xfrm flipV="1">
            <a:off x="5003800" y="2492375"/>
            <a:ext cx="3816350" cy="158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85640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411413" y="44450"/>
            <a:ext cx="6337300" cy="1098550"/>
          </a:xfrm>
        </p:spPr>
        <p:txBody>
          <a:bodyPr/>
          <a:lstStyle/>
          <a:p>
            <a:pPr eaLnBrk="1" hangingPunct="1"/>
            <a:r>
              <a:rPr lang="ru-RU" altLang="ru-RU" sz="3200" b="1" smtClean="0">
                <a:solidFill>
                  <a:schemeClr val="tx1"/>
                </a:solidFill>
              </a:rPr>
              <a:t>Межпредметные связи: Окружающий мир</a:t>
            </a:r>
          </a:p>
        </p:txBody>
      </p:sp>
      <p:pic>
        <p:nvPicPr>
          <p:cNvPr id="92163" name="Picture 5" descr="F:\Русское слово-Смоленску\PresentNew\Etika_Stud_4_2012_with_pics-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750" y="1268413"/>
            <a:ext cx="5092700" cy="1655762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4" name="Picture 6" descr="F:\Русское слово-Смоленску\PresentNew\Etika_Stud_4_2012_with_pics-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750" y="2708275"/>
            <a:ext cx="5095875" cy="2414588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5" name="Picture 2" descr="C:\Documents and Settings\Admin\Рабочий стол\Etika tetrad\Etika_Stud_4_2012_with_pics-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575" y="3429000"/>
            <a:ext cx="5643563" cy="3070225"/>
          </a:xfrm>
          <a:prstGeom prst="rect">
            <a:avLst/>
          </a:prstGeom>
          <a:noFill/>
          <a:ln>
            <a:noFill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2642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411413" y="44450"/>
            <a:ext cx="6048375" cy="109855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3200" b="1" dirty="0" smtClean="0">
                <a:solidFill>
                  <a:schemeClr val="tx1"/>
                </a:solidFill>
                <a:latin typeface="+mn-lt"/>
              </a:rPr>
              <a:t>Межпредметные связи: Окружающий мир</a:t>
            </a:r>
          </a:p>
        </p:txBody>
      </p:sp>
      <p:pic>
        <p:nvPicPr>
          <p:cNvPr id="93187" name="Picture 3" descr="РАБ_ТЕТР_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316038"/>
            <a:ext cx="4973637" cy="5541962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2644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4859338" y="4724400"/>
            <a:ext cx="40338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ru-RU" altLang="ru-RU" sz="1800">
              <a:latin typeface="Garamond" panose="02020404030301010803" pitchFamily="18" charset="0"/>
            </a:endParaRPr>
          </a:p>
        </p:txBody>
      </p:sp>
      <p:sp>
        <p:nvSpPr>
          <p:cNvPr id="62467" name="Rectangle 4"/>
          <p:cNvSpPr>
            <a:spLocks noChangeArrowheads="1"/>
          </p:cNvSpPr>
          <p:nvPr/>
        </p:nvSpPr>
        <p:spPr bwMode="auto">
          <a:xfrm>
            <a:off x="4716463" y="4581525"/>
            <a:ext cx="4248150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ru-RU" altLang="ru-RU" sz="4400">
              <a:latin typeface="Calibri" panose="020F0502020204030204" pitchFamily="34" charset="0"/>
            </a:endParaRPr>
          </a:p>
        </p:txBody>
      </p:sp>
      <p:sp>
        <p:nvSpPr>
          <p:cNvPr id="62468" name="Line 5"/>
          <p:cNvSpPr>
            <a:spLocks noChangeShapeType="1"/>
          </p:cNvSpPr>
          <p:nvPr/>
        </p:nvSpPr>
        <p:spPr bwMode="auto">
          <a:xfrm flipV="1">
            <a:off x="3635375" y="5805488"/>
            <a:ext cx="1873250" cy="50323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 anchor="ctr" anchorCtr="1"/>
          <a:lstStyle/>
          <a:p>
            <a:endParaRPr lang="ru-RU"/>
          </a:p>
        </p:txBody>
      </p:sp>
      <p:pic>
        <p:nvPicPr>
          <p:cNvPr id="62469" name="Picture 18" descr="Этика 5028 cop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268413"/>
            <a:ext cx="3959225" cy="5040312"/>
          </a:xfrm>
          <a:prstGeom prst="rect">
            <a:avLst/>
          </a:prstGeom>
          <a:noFill/>
          <a:ln w="9525">
            <a:solidFill>
              <a:srgbClr val="1E1C2A"/>
            </a:solidFill>
            <a:miter lim="800000"/>
            <a:headEnd/>
            <a:tailEnd/>
          </a:ln>
          <a:effectLst>
            <a:outerShdw algn="tl" rotWithShape="0">
              <a:srgbClr val="000000">
                <a:alpha val="8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2"/>
          <p:cNvSpPr txBox="1">
            <a:spLocks/>
          </p:cNvSpPr>
          <p:nvPr/>
        </p:nvSpPr>
        <p:spPr>
          <a:xfrm>
            <a:off x="2339975" y="234950"/>
            <a:ext cx="7151688" cy="585788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1E1C2A"/>
                </a:solidFill>
                <a:latin typeface="+mj-lt"/>
                <a:ea typeface="+mj-ea"/>
                <a:cs typeface="+mj-cs"/>
              </a:rPr>
              <a:t>Межпредметные связи</a:t>
            </a:r>
            <a:r>
              <a:rPr lang="en-US" sz="3200" b="1" dirty="0">
                <a:solidFill>
                  <a:srgbClr val="1E1C2A"/>
                </a:solidFill>
                <a:latin typeface="+mj-lt"/>
                <a:ea typeface="+mj-ea"/>
                <a:cs typeface="+mj-cs"/>
              </a:rPr>
              <a:t>: </a:t>
            </a:r>
            <a:r>
              <a:rPr lang="ru-RU" sz="3200" b="1" dirty="0">
                <a:solidFill>
                  <a:srgbClr val="1E1C2A"/>
                </a:solidFill>
                <a:latin typeface="+mj-lt"/>
                <a:ea typeface="+mj-ea"/>
                <a:cs typeface="+mj-cs"/>
              </a:rPr>
              <a:t>история</a:t>
            </a:r>
          </a:p>
        </p:txBody>
      </p:sp>
      <p:pic>
        <p:nvPicPr>
          <p:cNvPr id="9218" name="Picture 2" descr="C:\Documents and Settings\Svetlana\Рабочий стол\религия\Рисунок1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0" y="1268413"/>
            <a:ext cx="4133850" cy="5040312"/>
          </a:xfrm>
          <a:prstGeom prst="rect">
            <a:avLst/>
          </a:prstGeom>
          <a:ln>
            <a:solidFill>
              <a:srgbClr val="1E1C2A"/>
            </a:solidFill>
          </a:ln>
          <a:effectLst>
            <a:outerShdw blurRad="127000" algn="tl" rotWithShape="0">
              <a:srgbClr val="000000">
                <a:alpha val="8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2592027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04988" y="908050"/>
            <a:ext cx="5995987" cy="3251200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746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04988" y="4159250"/>
            <a:ext cx="5995987" cy="2222500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6345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750" y="1100138"/>
            <a:ext cx="8148638" cy="5208587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1554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60588" y="1014413"/>
            <a:ext cx="5316537" cy="2270125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643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60588" y="3224213"/>
            <a:ext cx="5316537" cy="3319462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07600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417763" y="44450"/>
            <a:ext cx="6618287" cy="109855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3200" b="1" dirty="0" smtClean="0">
                <a:solidFill>
                  <a:schemeClr val="tx1"/>
                </a:solidFill>
                <a:latin typeface="+mn-lt"/>
              </a:rPr>
              <a:t>Межпредметные связи: Литературное чтение </a:t>
            </a:r>
          </a:p>
        </p:txBody>
      </p:sp>
      <p:pic>
        <p:nvPicPr>
          <p:cNvPr id="94211" name="Picture 2" descr="C:\Documents and Settings\Admin\Рабочий стол\Etika tetrad\Etika_Stud_4_2012_with_pics-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188" y="1268413"/>
            <a:ext cx="4119562" cy="541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2" name="Picture 5" descr="F:\Русское слово-Смоленску\PresentNew\Etika_Stud_4_2012_with_pics-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571625"/>
            <a:ext cx="4237037" cy="511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1497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F7DA-1377-4B84-96EF-EACA7495FF1E}" type="slidenum">
              <a:rPr lang="ru-RU" smtClean="0"/>
              <a:pPr/>
              <a:t>67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88640"/>
            <a:ext cx="8496944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Прочитай рассказ и ответь на вопросы</a:t>
            </a:r>
            <a:r>
              <a:rPr lang="ru-RU" dirty="0" smtClean="0"/>
              <a:t>.</a:t>
            </a:r>
            <a:endParaRPr lang="ru-RU" dirty="0"/>
          </a:p>
          <a:p>
            <a:pPr algn="ctr"/>
            <a:r>
              <a:rPr lang="ru-RU" sz="1600" b="1" dirty="0"/>
              <a:t>НАДО      СЛУШАТЬСЯ</a:t>
            </a:r>
          </a:p>
          <a:p>
            <a:pPr algn="just"/>
            <a:r>
              <a:rPr lang="ru-RU" dirty="0"/>
              <a:t>Жили-были на свете брат и сестра: петушок и курочка. Курочка была старшая, петушок был младший. Побежал петушок в сад и стал клевать зелёную  смородину.   А   курочка  говорит  ему:</a:t>
            </a:r>
          </a:p>
          <a:p>
            <a:pPr algn="just"/>
            <a:r>
              <a:rPr lang="ru-RU" dirty="0"/>
              <a:t>— Не ешь, Петя! Захвораешь... Обожди, пока смородина   поспеет.</a:t>
            </a:r>
          </a:p>
          <a:p>
            <a:pPr algn="just"/>
            <a:r>
              <a:rPr lang="ru-RU" dirty="0"/>
              <a:t>Петушок не послушался, клевал да клевал. Но скоро так схватило у него живот, что он начал кричать:</a:t>
            </a:r>
          </a:p>
          <a:p>
            <a:pPr algn="just"/>
            <a:r>
              <a:rPr lang="ru-RU" dirty="0"/>
              <a:t>—	Ох!   Беда   моя,   больно!</a:t>
            </a:r>
          </a:p>
          <a:p>
            <a:pPr algn="just"/>
            <a:r>
              <a:rPr lang="ru-RU" dirty="0"/>
              <a:t>—	Надо слушаться, Петя, — сказала курочка и повела   братца  домой.</a:t>
            </a:r>
          </a:p>
          <a:p>
            <a:pPr algn="just"/>
            <a:r>
              <a:rPr lang="ru-RU" dirty="0"/>
              <a:t>Выздоровел петушок и пошёл в поле. Стал он бегать, прыгать, веселиться. Захотелось ему пить. Побежал  он  к ручью и стал  пить холодную воду.</a:t>
            </a:r>
          </a:p>
          <a:p>
            <a:pPr algn="just"/>
            <a:r>
              <a:rPr lang="ru-RU" dirty="0"/>
              <a:t>—	Не пей, Петя, простудишься, — говорит </a:t>
            </a:r>
            <a:r>
              <a:rPr lang="ru-RU" dirty="0" smtClean="0"/>
              <a:t>ему курочка</a:t>
            </a:r>
            <a:r>
              <a:rPr lang="ru-RU" dirty="0"/>
              <a:t>.</a:t>
            </a:r>
          </a:p>
          <a:p>
            <a:pPr algn="just"/>
            <a:r>
              <a:rPr lang="ru-RU" dirty="0"/>
              <a:t>Не послушался петушок и напился. Стала бить его лихорадка. Побежала курочка за доктором. И долго   пролежал   петушок   в   постели.</a:t>
            </a:r>
          </a:p>
          <a:p>
            <a:pPr algn="just"/>
            <a:r>
              <a:rPr lang="ru-RU" dirty="0"/>
              <a:t>Выздоровел петушок. Вышел на улицу, видит, уже зима; речка льдом покрылась. Захотел </a:t>
            </a:r>
            <a:r>
              <a:rPr lang="ru-RU" dirty="0" smtClean="0"/>
              <a:t>петушок </a:t>
            </a:r>
            <a:r>
              <a:rPr lang="ru-RU" dirty="0"/>
              <a:t>по льду покататься. Курочка испугалась и закричала:</a:t>
            </a:r>
          </a:p>
          <a:p>
            <a:pPr algn="just"/>
            <a:r>
              <a:rPr lang="ru-RU" dirty="0"/>
              <a:t>—	Ох, Петя, не ходи! Лёд очень тонок... </a:t>
            </a:r>
            <a:r>
              <a:rPr lang="ru-RU" dirty="0" smtClean="0"/>
              <a:t>Ты можешь </a:t>
            </a:r>
            <a:r>
              <a:rPr lang="ru-RU" dirty="0"/>
              <a:t>утонуть.</a:t>
            </a:r>
          </a:p>
          <a:p>
            <a:pPr algn="just"/>
            <a:r>
              <a:rPr lang="ru-RU" dirty="0"/>
              <a:t>Не послушался петушок. Побежал по льду. Лёд проломился... Только и видели Петю. Курочка горько   плакала.</a:t>
            </a:r>
          </a:p>
          <a:p>
            <a:pPr algn="just"/>
            <a:r>
              <a:rPr lang="ru-RU" dirty="0"/>
              <a:t>                     </a:t>
            </a:r>
            <a:r>
              <a:rPr lang="ru-RU" dirty="0" smtClean="0"/>
              <a:t>                                                                                                  (</a:t>
            </a:r>
            <a:r>
              <a:rPr lang="ru-RU" dirty="0"/>
              <a:t>По  </a:t>
            </a:r>
            <a:r>
              <a:rPr lang="ru-RU" dirty="0" err="1"/>
              <a:t>К.Д.Ушинскому</a:t>
            </a:r>
            <a:r>
              <a:rPr lang="ru-RU" dirty="0"/>
              <a:t>) </a:t>
            </a:r>
          </a:p>
          <a:p>
            <a:r>
              <a:rPr lang="ru-RU" dirty="0"/>
              <a:t>1) Из-за  чего   погиб   петушок?</a:t>
            </a:r>
          </a:p>
          <a:p>
            <a:r>
              <a:rPr lang="ru-RU" dirty="0"/>
              <a:t>2) Назови сказочных героев, непослушание которых приводило к беде.</a:t>
            </a:r>
          </a:p>
        </p:txBody>
      </p:sp>
    </p:spTree>
    <p:extLst>
      <p:ext uri="{BB962C8B-B14F-4D97-AF65-F5344CB8AC3E}">
        <p14:creationId xmlns:p14="http://schemas.microsoft.com/office/powerpoint/2010/main" xmlns="" val="352996841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F7DA-1377-4B84-96EF-EACA7495FF1E}" type="slidenum">
              <a:rPr lang="ru-RU" smtClean="0"/>
              <a:pPr/>
              <a:t>68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16632"/>
            <a:ext cx="8208912" cy="6876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marL="301625">
              <a:spcAft>
                <a:spcPts val="0"/>
              </a:spcAft>
            </a:pP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Прочитай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рассказ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ответь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вопросы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:</a:t>
            </a:r>
            <a:endParaRPr lang="ru-RU" sz="9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R="88265" algn="ctr">
              <a:spcBef>
                <a:spcPts val="1270"/>
              </a:spcBef>
              <a:spcAft>
                <a:spcPts val="0"/>
              </a:spcAft>
            </a:pPr>
            <a:r>
              <a:rPr lang="ru-RU" sz="16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ЛЕНИВАЯ</a:t>
            </a:r>
            <a:r>
              <a:rPr lang="ru-RU" sz="1600" b="1" dirty="0">
                <a:latin typeface="Arial" panose="020B0604020202020204" pitchFamily="34" charset="0"/>
                <a:ea typeface="Times New Roman" panose="02020603050405020304" pitchFamily="18" charset="0"/>
              </a:rPr>
              <a:t>   </a:t>
            </a:r>
            <a:r>
              <a:rPr lang="ru-RU" sz="16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ПОДУШКА</a:t>
            </a:r>
            <a:endParaRPr lang="ru-RU" sz="16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/>
            <a:r>
              <a:rPr lang="ru-RU" dirty="0" smtClean="0"/>
              <a:t>Иринке нужно </a:t>
            </a:r>
            <a:r>
              <a:rPr lang="ru-RU" dirty="0"/>
              <a:t>рано вставать, а не хочется, ох, так не хочется. Вечером спрашивает Иринка дедушку:</a:t>
            </a:r>
          </a:p>
          <a:p>
            <a:pPr algn="just"/>
            <a:r>
              <a:rPr lang="ru-RU" dirty="0"/>
              <a:t>— Дедушка, почему утром вставать не хочется? Научи меня так спать, чтобы хотелось вставать и идти   в   школу.</a:t>
            </a:r>
          </a:p>
          <a:p>
            <a:pPr algn="just"/>
            <a:r>
              <a:rPr lang="ru-RU" dirty="0"/>
              <a:t>—	Это подушка у тебя ленивая, — говорит дедушка.</a:t>
            </a:r>
          </a:p>
          <a:p>
            <a:pPr algn="just"/>
            <a:r>
              <a:rPr lang="ru-RU" dirty="0"/>
              <a:t>—	А что же сделать, чтобы она не была такой ленивой?</a:t>
            </a:r>
          </a:p>
          <a:p>
            <a:pPr algn="just"/>
            <a:r>
              <a:rPr lang="ru-RU" dirty="0"/>
              <a:t>—	Я знаю тайну, — прошептал дедушка. — Когда тебе не хочется вставать, возьми подушку, вынеси её на свежий воздух и хорошенько выбей кулачками.   Она   и   перестанет  лениться.</a:t>
            </a:r>
          </a:p>
          <a:p>
            <a:pPr algn="just"/>
            <a:r>
              <a:rPr lang="ru-RU" dirty="0"/>
              <a:t>—	Правда? — обрадовалась Иринка. — Завтра я   так   и   сделаю.</a:t>
            </a:r>
          </a:p>
          <a:p>
            <a:pPr algn="just"/>
            <a:r>
              <a:rPr lang="ru-RU" dirty="0"/>
              <a:t>Ранним утром, когда настало время собираться в школу, Иринке очень не хотелось вставать. Но вспомнила она, что нужно подушку от лени выбить. Быстро поднялась Иринка с кровати, вынесла подушку во двор, положила на скамейку и стала выбивать. Вернулась девочка в дом, положила подушку на кровать и радостно </a:t>
            </a:r>
            <a:r>
              <a:rPr lang="ru-RU" dirty="0" smtClean="0"/>
              <a:t>побежала  </a:t>
            </a:r>
            <a:r>
              <a:rPr lang="ru-RU" dirty="0"/>
              <a:t>умываться.</a:t>
            </a:r>
          </a:p>
          <a:p>
            <a:pPr algn="just"/>
            <a:r>
              <a:rPr lang="ru-RU" dirty="0" smtClean="0"/>
              <a:t>                                                                                    (</a:t>
            </a:r>
            <a:r>
              <a:rPr lang="ru-RU" dirty="0"/>
              <a:t>По   рассказу   В.А.    Сухомлинского)</a:t>
            </a:r>
          </a:p>
          <a:p>
            <a:pPr algn="just"/>
            <a:r>
              <a:rPr lang="ru-RU" dirty="0"/>
              <a:t>1) Какое плохое качество </a:t>
            </a:r>
            <a:r>
              <a:rPr lang="ru-RU" dirty="0" smtClean="0"/>
              <a:t>дедушка </a:t>
            </a:r>
            <a:r>
              <a:rPr lang="ru-RU" dirty="0"/>
              <a:t>помог исправить Иринке? </a:t>
            </a:r>
            <a:r>
              <a:rPr lang="ru-RU" dirty="0" smtClean="0"/>
              <a:t>Какое </a:t>
            </a:r>
            <a:r>
              <a:rPr lang="ru-RU" dirty="0"/>
              <a:t>доброе качество </a:t>
            </a:r>
            <a:r>
              <a:rPr lang="ru-RU" dirty="0" smtClean="0"/>
              <a:t>противоположно </a:t>
            </a:r>
            <a:r>
              <a:rPr lang="ru-RU" dirty="0"/>
              <a:t>тому, которое было у Иринки? </a:t>
            </a:r>
          </a:p>
          <a:p>
            <a:pPr algn="just"/>
            <a:r>
              <a:rPr lang="ru-RU" dirty="0"/>
              <a:t>Назови, в каких добрых делах и поступках можно проявить хорошее </a:t>
            </a:r>
            <a:r>
              <a:rPr lang="ru-RU" dirty="0" smtClean="0"/>
              <a:t>качество </a:t>
            </a:r>
            <a:r>
              <a:rPr lang="ru-RU" dirty="0"/>
              <a:t>трудолюбие? </a:t>
            </a:r>
            <a:r>
              <a:rPr lang="ru-RU" dirty="0" smtClean="0"/>
              <a:t>Каким </a:t>
            </a:r>
            <a:r>
              <a:rPr lang="ru-RU" dirty="0"/>
              <a:t>добрым делом можно порадовать </a:t>
            </a:r>
            <a:r>
              <a:rPr lang="ru-RU" dirty="0" smtClean="0"/>
              <a:t>близких  </a:t>
            </a:r>
            <a:r>
              <a:rPr lang="ru-RU" dirty="0"/>
              <a:t>людей?</a:t>
            </a:r>
          </a:p>
          <a:p>
            <a:pPr algn="just"/>
            <a:r>
              <a:rPr lang="ru-RU" dirty="0"/>
              <a:t>2) </a:t>
            </a:r>
            <a:r>
              <a:rPr lang="ru-RU" b="1" dirty="0"/>
              <a:t>Выполни  это  дело.</a:t>
            </a:r>
          </a:p>
        </p:txBody>
      </p:sp>
    </p:spTree>
    <p:extLst>
      <p:ext uri="{BB962C8B-B14F-4D97-AF65-F5344CB8AC3E}">
        <p14:creationId xmlns:p14="http://schemas.microsoft.com/office/powerpoint/2010/main" xmlns="" val="239902587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F7DA-1377-4B84-96EF-EACA7495FF1E}" type="slidenum">
              <a:rPr lang="ru-RU" smtClean="0"/>
              <a:pPr/>
              <a:t>69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332655"/>
            <a:ext cx="8496944" cy="6011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1330" marR="987425" algn="ctr">
              <a:lnSpc>
                <a:spcPts val="2350"/>
              </a:lnSpc>
              <a:spcAft>
                <a:spcPts val="0"/>
              </a:spcAft>
            </a:pPr>
            <a:r>
              <a:rPr lang="ru-RU" spc="-35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Прочитай</a:t>
            </a:r>
            <a:r>
              <a:rPr lang="ru-RU" spc="-35" dirty="0"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r>
              <a:rPr lang="ru-RU" spc="-35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35" dirty="0"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r>
              <a:rPr lang="ru-RU" spc="-35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ответь</a:t>
            </a:r>
            <a:r>
              <a:rPr lang="ru-RU" spc="-35" dirty="0"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r>
              <a:rPr lang="ru-RU" spc="-35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pc="-35" dirty="0">
                <a:latin typeface="Arial" panose="020B0604020202020204" pitchFamily="34" charset="0"/>
                <a:ea typeface="Times New Roman" panose="02020603050405020304" pitchFamily="18" charset="0"/>
              </a:rPr>
              <a:t>     в</a:t>
            </a:r>
            <a:r>
              <a:rPr lang="ru-RU" spc="-35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опросы</a:t>
            </a:r>
            <a:endParaRPr lang="ru-RU" sz="9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481330" marR="987425" algn="ctr">
              <a:lnSpc>
                <a:spcPts val="2350"/>
              </a:lnSpc>
              <a:spcAft>
                <a:spcPts val="0"/>
              </a:spcAft>
            </a:pPr>
            <a:r>
              <a:rPr lang="ru-RU" spc="-35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r>
              <a:rPr lang="ru-RU" sz="1600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ДОБРОЕ</a:t>
            </a:r>
            <a:r>
              <a:rPr lang="ru-RU" sz="16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  </a:t>
            </a:r>
            <a:r>
              <a:rPr lang="ru-RU" sz="16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СЛОВО</a:t>
            </a:r>
            <a:endParaRPr lang="ru-RU" sz="1600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175" indent="173990" algn="just">
              <a:lnSpc>
                <a:spcPts val="1680"/>
              </a:lnSpc>
              <a:spcBef>
                <a:spcPts val="72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одной женщины была маленькая дочка Оля. Когда девочке исполнилось восемь лет, она тяже­ло заболела. К больной девочке стали приходить тёти и дяди, бабушки и дедушки. Каждый прино­сил для Оли что-нибудь вкусное и полезное: липовый мед, орехи, яйца. Каждый заботливо говорил: «Нужно хорошо питаться, дышать свежим воздухом и болезнь пройдёт». Оля ела и масло, и сладкий мёд, и лесные ягоды, и орехи... Но ничего   не   помогало.</a:t>
            </a:r>
            <a:endParaRPr lang="ru-RU" sz="9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15240" indent="176530" algn="just">
              <a:lnSpc>
                <a:spcPts val="168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Однажды днём собрались у её кроватки все родные.   А  дедушка   и   говорит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:—Чего 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   Оле   не  хватает?   Не   могу   понять!</a:t>
            </a:r>
            <a:b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Внезапно   открылась   дверь   и   в   комнату  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вошла прабабушка 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Оли   —   столетняя   Надежда.   Узнав  о болезни   правнучки,   она   пришла   навестить  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её. Присела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бабушка на кровать, взяла Олину руку в   свою  сморщенную   и  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сказала: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Принесла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тебе, милая моя внученька, один единственный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подарок: сердечное пожелание. Одно желание осталось в моём сердце: чтобы ты, мой цветочек, выздоровела и снова смогла порадовать­ся   ясному  солнышку.</a:t>
            </a:r>
            <a:endParaRPr lang="ru-RU" sz="9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65" marR="24130" indent="191770" algn="just">
              <a:lnSpc>
                <a:spcPts val="168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такая большая сила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любви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была в этом добром слове, что маленькое Олино сердечко забилось сильнее. Щёчки порозовели, а в глазах засияла  радость.</a:t>
            </a:r>
            <a:endParaRPr lang="ru-RU" sz="9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415" marR="27305" indent="182880" algn="just">
              <a:lnSpc>
                <a:spcPts val="1680"/>
              </a:lnSpc>
              <a:spcBef>
                <a:spcPts val="25"/>
              </a:spcBef>
              <a:spcAft>
                <a:spcPts val="0"/>
              </a:spcAft>
              <a:tabLst>
                <a:tab pos="51816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	Вот чего не хватало Оле, — сказал дедушка­,   —   доброго   слова.</a:t>
            </a:r>
            <a:endParaRPr lang="ru-RU" sz="9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spcBef>
                <a:spcPts val="815"/>
              </a:spcBef>
              <a:spcAft>
                <a:spcPts val="0"/>
              </a:spcAft>
            </a:pPr>
            <a:r>
              <a:rPr lang="ru-RU" i="1" dirty="0">
                <a:latin typeface="Arial" panose="020B0604020202020204" pitchFamily="34" charset="0"/>
                <a:ea typeface="Times New Roman" panose="02020603050405020304" pitchFamily="18" charset="0"/>
              </a:rPr>
              <a:t>(</a:t>
            </a:r>
            <a:r>
              <a:rPr lang="ru-RU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ru-RU" i="1" dirty="0">
                <a:latin typeface="Arial" panose="020B0604020202020204" pitchFamily="34" charset="0"/>
                <a:ea typeface="Times New Roman" panose="02020603050405020304" pitchFamily="18" charset="0"/>
              </a:rPr>
              <a:t>   </a:t>
            </a:r>
            <a:r>
              <a:rPr lang="ru-RU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i="1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r>
              <a:rPr lang="ru-RU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i="1" dirty="0">
                <a:latin typeface="Arial" panose="020B0604020202020204" pitchFamily="34" charset="0"/>
                <a:ea typeface="Times New Roman" panose="02020603050405020304" pitchFamily="18" charset="0"/>
              </a:rPr>
              <a:t>.    </a:t>
            </a:r>
            <a:r>
              <a:rPr lang="ru-RU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Сухомлинскому</a:t>
            </a:r>
            <a:r>
              <a:rPr lang="ru-RU" i="1" dirty="0">
                <a:latin typeface="Arial" panose="020B0604020202020204" pitchFamily="34" charset="0"/>
                <a:ea typeface="Times New Roman" panose="02020603050405020304" pitchFamily="18" charset="0"/>
              </a:rPr>
              <a:t>)</a:t>
            </a:r>
            <a:endParaRPr lang="ru-RU" sz="9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62585">
              <a:lnSpc>
                <a:spcPts val="1490"/>
              </a:lnSpc>
              <a:spcBef>
                <a:spcPts val="720"/>
              </a:spcBef>
              <a:spcAft>
                <a:spcPts val="0"/>
              </a:spcAft>
            </a:pP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Какое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чувство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рождает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добрые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слова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? 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говоришь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 ты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  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кому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-</a:t>
            </a:r>
            <a:endParaRPr lang="ru-RU" sz="9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62585">
              <a:lnSpc>
                <a:spcPts val="1490"/>
              </a:lnSpc>
              <a:spcBef>
                <a:spcPts val="720"/>
              </a:spcBef>
              <a:spcAft>
                <a:spcPts val="0"/>
              </a:spcAft>
            </a:pPr>
            <a:r>
              <a:rPr lang="ru-RU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нибудь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добрые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слова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?</a:t>
            </a:r>
            <a:endParaRPr lang="ru-RU" sz="9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746760" indent="-414655">
              <a:lnSpc>
                <a:spcPts val="2015"/>
              </a:lnSpc>
              <a:spcBef>
                <a:spcPts val="430"/>
              </a:spcBef>
              <a:spcAft>
                <a:spcPts val="0"/>
              </a:spcAft>
            </a:pP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2)  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Объясни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,  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 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понимаешь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смысл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 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пословицы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: </a:t>
            </a:r>
            <a:r>
              <a:rPr lang="ru-RU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Худо</a:t>
            </a:r>
            <a:r>
              <a:rPr lang="ru-RU" i="1" dirty="0">
                <a:latin typeface="Arial" panose="020B0604020202020204" pitchFamily="34" charset="0"/>
                <a:ea typeface="Times New Roman" panose="02020603050405020304" pitchFamily="18" charset="0"/>
              </a:rPr>
              <a:t>   (</a:t>
            </a:r>
            <a:r>
              <a:rPr lang="ru-RU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плохо</a:t>
            </a:r>
            <a:r>
              <a:rPr lang="ru-RU" i="1" dirty="0">
                <a:latin typeface="Arial" panose="020B0604020202020204" pitchFamily="34" charset="0"/>
                <a:ea typeface="Times New Roman" panose="02020603050405020304" pitchFamily="18" charset="0"/>
              </a:rPr>
              <a:t>)  </a:t>
            </a:r>
            <a:r>
              <a:rPr lang="ru-RU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тому</a:t>
            </a:r>
            <a:r>
              <a:rPr lang="ru-RU" i="1" dirty="0">
                <a:latin typeface="Arial" panose="020B0604020202020204" pitchFamily="34" charset="0"/>
                <a:ea typeface="Times New Roman" panose="02020603050405020304" pitchFamily="18" charset="0"/>
              </a:rPr>
              <a:t>,   </a:t>
            </a:r>
            <a:r>
              <a:rPr lang="ru-RU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кто</a:t>
            </a:r>
            <a:r>
              <a:rPr lang="ru-RU" i="1" dirty="0">
                <a:latin typeface="Arial" panose="020B0604020202020204" pitchFamily="34" charset="0"/>
                <a:ea typeface="Times New Roman" panose="02020603050405020304" pitchFamily="18" charset="0"/>
              </a:rPr>
              <a:t>   </a:t>
            </a:r>
            <a:r>
              <a:rPr lang="ru-RU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добра не</a:t>
            </a:r>
            <a:r>
              <a:rPr lang="ru-RU" i="1" dirty="0">
                <a:latin typeface="Arial" panose="020B0604020202020204" pitchFamily="34" charset="0"/>
                <a:ea typeface="Times New Roman" panose="02020603050405020304" pitchFamily="18" charset="0"/>
              </a:rPr>
              <a:t>   </a:t>
            </a:r>
            <a:r>
              <a:rPr lang="ru-RU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делает</a:t>
            </a:r>
            <a:r>
              <a:rPr lang="ru-RU" i="1" dirty="0"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r>
              <a:rPr lang="ru-RU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никому</a:t>
            </a:r>
            <a:r>
              <a:rPr lang="ru-RU" i="1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sz="9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970668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F7DA-1377-4B84-96EF-EACA7495FF1E}" type="slidenum">
              <a:rPr lang="ru-RU" smtClean="0"/>
              <a:pPr/>
              <a:t>70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188640"/>
            <a:ext cx="770485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Прочитай и ответь на вопросы:</a:t>
            </a:r>
          </a:p>
          <a:p>
            <a:pPr algn="ctr"/>
            <a:r>
              <a:rPr lang="ru-RU" b="1" dirty="0"/>
              <a:t>ДВЕ ВИШНИ</a:t>
            </a:r>
          </a:p>
          <a:p>
            <a:pPr algn="just"/>
            <a:r>
              <a:rPr lang="ru-RU" dirty="0"/>
              <a:t>У одного человека росли перед домом две вишни. Одна была злая, а другая — добрая. Когда бы он ни выходил из дома, они звали его и о чём-то просили. Злая вишня всякий раз просила разное: то «Окопай меня», то «</a:t>
            </a:r>
            <a:r>
              <a:rPr lang="ru-RU" dirty="0" smtClean="0"/>
              <a:t>Напои </a:t>
            </a:r>
            <a:r>
              <a:rPr lang="ru-RU" dirty="0"/>
              <a:t>меня»... А добрая вишня всегда </a:t>
            </a:r>
            <a:r>
              <a:rPr lang="ru-RU" dirty="0" smtClean="0"/>
              <a:t>повторяла </a:t>
            </a:r>
            <a:r>
              <a:rPr lang="ru-RU" dirty="0"/>
              <a:t>одни и те же слова: «Господин мой, помоги мне принести добрый урожай!»</a:t>
            </a:r>
          </a:p>
          <a:p>
            <a:pPr algn="just"/>
            <a:r>
              <a:rPr lang="ru-RU" dirty="0"/>
              <a:t>Хозяин был одинаково милостив к обеим. Злой вишне давал всё, чего она требовала, а доброй — только то, что считал нужным для хорошего урожая. Со временем злая вишня сильно разрослась. </a:t>
            </a:r>
            <a:r>
              <a:rPr lang="ru-RU" dirty="0" smtClean="0"/>
              <a:t>Обильная </a:t>
            </a:r>
            <a:r>
              <a:rPr lang="ru-RU" dirty="0"/>
              <a:t>тёмно-зелёная листва раскинулась, как густой </a:t>
            </a:r>
            <a:r>
              <a:rPr lang="ru-RU" dirty="0" smtClean="0"/>
              <a:t>шатёр</a:t>
            </a:r>
            <a:r>
              <a:rPr lang="ru-RU" dirty="0"/>
              <a:t>. В отличие от неё добрая вишня выглядела </a:t>
            </a:r>
            <a:r>
              <a:rPr lang="ru-RU" dirty="0" smtClean="0"/>
              <a:t>скромно </a:t>
            </a:r>
            <a:r>
              <a:rPr lang="ru-RU" dirty="0"/>
              <a:t>и не привлекала к себе внимания. Когда пришло время урожая, злая вишня родила мелкие редкие </a:t>
            </a:r>
            <a:r>
              <a:rPr lang="ru-RU" dirty="0" smtClean="0"/>
              <a:t>плоды</a:t>
            </a:r>
            <a:r>
              <a:rPr lang="ru-RU" dirty="0"/>
              <a:t>, которые никак не могли дозреть из-за густой </a:t>
            </a:r>
            <a:r>
              <a:rPr lang="ru-RU" dirty="0" smtClean="0"/>
              <a:t>листвы</a:t>
            </a:r>
            <a:r>
              <a:rPr lang="ru-RU" dirty="0"/>
              <a:t>. А добрая — принесла много очень вкусных ягод. И стала злая вишня сердиться на хозяина.</a:t>
            </a:r>
          </a:p>
          <a:p>
            <a:pPr algn="just"/>
            <a:r>
              <a:rPr lang="ru-RU" dirty="0"/>
              <a:t>— Разве я в этом виноват? Ведь я выполнял все твои желания, — ответил ей хозяин. — Ты считала себя умнее хозяина, который посадил тебя.</a:t>
            </a:r>
          </a:p>
          <a:p>
            <a:pPr algn="just"/>
            <a:r>
              <a:rPr lang="ru-RU" dirty="0"/>
              <a:t>Несчастная вишня раскаялась и пообещала </a:t>
            </a:r>
            <a:r>
              <a:rPr lang="ru-RU" dirty="0" smtClean="0"/>
              <a:t>хозяину</a:t>
            </a:r>
            <a:r>
              <a:rPr lang="ru-RU" dirty="0"/>
              <a:t>, что в будущем году будет думать только об </a:t>
            </a:r>
            <a:r>
              <a:rPr lang="ru-RU" dirty="0" smtClean="0"/>
              <a:t>урожае</a:t>
            </a:r>
            <a:r>
              <a:rPr lang="ru-RU" dirty="0"/>
              <a:t>. И на следующее лето обе вишни принесли </a:t>
            </a:r>
            <a:r>
              <a:rPr lang="ru-RU" dirty="0" smtClean="0"/>
              <a:t>одинаково </a:t>
            </a:r>
            <a:r>
              <a:rPr lang="ru-RU" dirty="0"/>
              <a:t>хороший урожай. Их радость, как и хозяина, была велика.</a:t>
            </a:r>
          </a:p>
          <a:p>
            <a:r>
              <a:rPr lang="ru-RU" dirty="0" smtClean="0"/>
              <a:t>                                                                          (</a:t>
            </a:r>
            <a:r>
              <a:rPr lang="ru-RU" dirty="0"/>
              <a:t>По святителю Николаю Сербскому)</a:t>
            </a:r>
          </a:p>
          <a:p>
            <a:r>
              <a:rPr lang="ru-RU" dirty="0" smtClean="0"/>
              <a:t>Почему </a:t>
            </a:r>
            <a:r>
              <a:rPr lang="ru-RU" dirty="0"/>
              <a:t>не принесла урожая злая вишня? О чём она просила хозяина? О чём просила добрая вишня? Чему учит рассказ?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5320432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F7DA-1377-4B84-96EF-EACA7495FF1E}" type="slidenum">
              <a:rPr lang="ru-RU" smtClean="0"/>
              <a:pPr/>
              <a:t>71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16632"/>
            <a:ext cx="849694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Прочитай  рассказ  и   ответь  на  вопросы:</a:t>
            </a:r>
          </a:p>
          <a:p>
            <a:pPr algn="ctr"/>
            <a:r>
              <a:rPr lang="ru-RU" b="1" dirty="0"/>
              <a:t> ЯБЛОКО   В  ОСЕННЕМ   САДУ</a:t>
            </a:r>
          </a:p>
          <a:p>
            <a:pPr algn="just"/>
            <a:r>
              <a:rPr lang="ru-RU" dirty="0"/>
              <a:t>Поздней осенью близнецы Оля и Нина гуляли в яблоневом саду. Был тихий солнечный день. Кое-где   на  деревьях   остались   пожелтевшие   листья.</a:t>
            </a:r>
          </a:p>
          <a:p>
            <a:pPr algn="just"/>
            <a:r>
              <a:rPr lang="ru-RU" dirty="0"/>
              <a:t>Девочки подошли к высокой яблоне. Рядом с жёлтым листом они увидели большое розовое яблоко.   Оля   и   Нина   вскрикнули   от   радости:</a:t>
            </a:r>
          </a:p>
          <a:p>
            <a:pPr algn="just"/>
            <a:r>
              <a:rPr lang="ru-RU" dirty="0"/>
              <a:t>—	Как оно до сих пор не упало? — </a:t>
            </a:r>
            <a:r>
              <a:rPr lang="ru-RU" dirty="0" smtClean="0"/>
              <a:t>удивилась Оля</a:t>
            </a:r>
            <a:r>
              <a:rPr lang="ru-RU" dirty="0"/>
              <a:t>.</a:t>
            </a:r>
          </a:p>
          <a:p>
            <a:pPr algn="just"/>
            <a:r>
              <a:rPr lang="ru-RU" dirty="0"/>
              <a:t>—	Сейчас   мы   его   сорвём,   —   сказала   Нина.</a:t>
            </a:r>
          </a:p>
          <a:p>
            <a:pPr algn="just"/>
            <a:r>
              <a:rPr lang="ru-RU" dirty="0"/>
              <a:t>Сорвали   девочки   яблоко.   Оле   хотелось,   </a:t>
            </a:r>
            <a:r>
              <a:rPr lang="ru-RU" dirty="0" smtClean="0"/>
              <a:t>чтобы яблоко   </a:t>
            </a:r>
            <a:r>
              <a:rPr lang="ru-RU" dirty="0"/>
              <a:t>досталось   ей.   Но   она   боялась   огорчить сестру   и   сказала:</a:t>
            </a:r>
          </a:p>
          <a:p>
            <a:pPr algn="just"/>
            <a:r>
              <a:rPr lang="ru-RU" dirty="0"/>
              <a:t>—	Пускай   яблоко   будет  твоим,   Нина...</a:t>
            </a:r>
          </a:p>
          <a:p>
            <a:pPr algn="just"/>
            <a:r>
              <a:rPr lang="ru-RU" dirty="0"/>
              <a:t>Нина тоже хотела яблоко. Но стыдилась </a:t>
            </a:r>
            <a:r>
              <a:rPr lang="ru-RU" dirty="0" smtClean="0"/>
              <a:t>сознаться   </a:t>
            </a:r>
            <a:r>
              <a:rPr lang="ru-RU" dirty="0"/>
              <a:t>в   этом   и   сказала:</a:t>
            </a:r>
          </a:p>
          <a:p>
            <a:pPr algn="just"/>
            <a:r>
              <a:rPr lang="ru-RU" dirty="0"/>
              <a:t>— Нет, пусть яблоко </a:t>
            </a:r>
            <a:r>
              <a:rPr lang="ru-RU" dirty="0" smtClean="0"/>
              <a:t>будет  </a:t>
            </a:r>
            <a:r>
              <a:rPr lang="ru-RU" dirty="0"/>
              <a:t>твоим.</a:t>
            </a:r>
          </a:p>
          <a:p>
            <a:pPr algn="just"/>
            <a:r>
              <a:rPr lang="ru-RU" dirty="0"/>
              <a:t>Яблоко переходило из рук в руки. Тогда девочки подумали: «Отдадим яблоко маме».</a:t>
            </a:r>
          </a:p>
          <a:p>
            <a:pPr algn="just"/>
            <a:r>
              <a:rPr lang="ru-RU" dirty="0"/>
              <a:t>Прибежали они </a:t>
            </a:r>
            <a:r>
              <a:rPr lang="ru-RU" dirty="0" smtClean="0"/>
              <a:t>взволнованные </a:t>
            </a:r>
            <a:r>
              <a:rPr lang="ru-RU" dirty="0"/>
              <a:t>домой и отдали </a:t>
            </a:r>
            <a:r>
              <a:rPr lang="ru-RU" dirty="0" smtClean="0"/>
              <a:t>розовое</a:t>
            </a:r>
            <a:r>
              <a:rPr lang="ru-RU" dirty="0"/>
              <a:t>, душистое яблоко маме. В маминых глазах сияла радость. Мама разрезала яблоко и дала девочкам   по   половинке.</a:t>
            </a:r>
          </a:p>
          <a:p>
            <a:r>
              <a:rPr lang="ru-RU" dirty="0" smtClean="0"/>
              <a:t>                                                                                                          (</a:t>
            </a:r>
            <a:r>
              <a:rPr lang="ru-RU" dirty="0"/>
              <a:t>По   В.А.   Сухомлинскому)</a:t>
            </a:r>
          </a:p>
          <a:p>
            <a:endParaRPr lang="ru-RU" dirty="0"/>
          </a:p>
          <a:p>
            <a:r>
              <a:rPr lang="ru-RU" dirty="0" smtClean="0"/>
              <a:t>Чему   </a:t>
            </a:r>
            <a:r>
              <a:rPr lang="ru-RU" dirty="0"/>
              <a:t>радовалась   мама? </a:t>
            </a:r>
            <a:r>
              <a:rPr lang="ru-RU" dirty="0" smtClean="0"/>
              <a:t>  </a:t>
            </a:r>
            <a:r>
              <a:rPr lang="ru-RU" dirty="0"/>
              <a:t>Какими   поступками   ты   </a:t>
            </a:r>
            <a:r>
              <a:rPr lang="ru-RU" dirty="0" smtClean="0"/>
              <a:t>можешь   порадовать   </a:t>
            </a:r>
            <a:r>
              <a:rPr lang="ru-RU" dirty="0"/>
              <a:t>родителей?</a:t>
            </a:r>
          </a:p>
        </p:txBody>
      </p:sp>
    </p:spTree>
    <p:extLst>
      <p:ext uri="{BB962C8B-B14F-4D97-AF65-F5344CB8AC3E}">
        <p14:creationId xmlns:p14="http://schemas.microsoft.com/office/powerpoint/2010/main" xmlns="" val="326934797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F7DA-1377-4B84-96EF-EACA7495FF1E}" type="slidenum">
              <a:rPr lang="ru-RU" smtClean="0"/>
              <a:pPr/>
              <a:t>72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404663"/>
            <a:ext cx="7992888" cy="6429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Прочитай стихотворение:</a:t>
            </a:r>
            <a:endParaRPr lang="ru-RU" sz="9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1273810">
              <a:spcBef>
                <a:spcPts val="1055"/>
              </a:spcBef>
              <a:spcAft>
                <a:spcPts val="0"/>
              </a:spcAft>
            </a:pP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БОЖИЙ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 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ДАР</a:t>
            </a:r>
            <a:endParaRPr lang="ru-RU" sz="9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514985">
              <a:lnSpc>
                <a:spcPts val="1680"/>
              </a:lnSpc>
              <a:spcBef>
                <a:spcPts val="865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Крошку-Ангела   в  сочельник</a:t>
            </a:r>
            <a:endParaRPr lang="ru-RU" sz="9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985">
              <a:lnSpc>
                <a:spcPts val="1680"/>
              </a:lnSpc>
              <a:spcBef>
                <a:spcPts val="865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Бог   на   землю   посылал: </a:t>
            </a:r>
            <a:endParaRPr lang="ru-RU" sz="9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985">
              <a:lnSpc>
                <a:spcPts val="1680"/>
              </a:lnSpc>
              <a:spcBef>
                <a:spcPts val="865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«Как   пойдёшь  ты   через   ельник, </a:t>
            </a:r>
            <a:endParaRPr lang="ru-RU" sz="9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985">
              <a:lnSpc>
                <a:spcPts val="1680"/>
              </a:lnSpc>
              <a:spcBef>
                <a:spcPts val="865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   с 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улыбкою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сказал,  </a:t>
            </a:r>
            <a:endParaRPr lang="ru-RU" sz="9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985">
              <a:lnSpc>
                <a:spcPts val="1680"/>
              </a:lnSpc>
              <a:spcBef>
                <a:spcPts val="865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Ёлку  срубишь,   и   малютке </a:t>
            </a:r>
            <a:endParaRPr lang="ru-RU" sz="9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985">
              <a:lnSpc>
                <a:spcPts val="1680"/>
              </a:lnSpc>
              <a:spcBef>
                <a:spcPts val="865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Самой   доброй   на  земле, </a:t>
            </a:r>
            <a:endParaRPr lang="ru-RU" sz="9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985">
              <a:lnSpc>
                <a:spcPts val="1680"/>
              </a:lnSpc>
              <a:spcBef>
                <a:spcPts val="865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Самой   ласковой   и   чуткой,</a:t>
            </a:r>
            <a:endParaRPr lang="ru-RU" sz="9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985">
              <a:lnSpc>
                <a:spcPts val="1680"/>
              </a:lnSpc>
              <a:spcBef>
                <a:spcPts val="865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Дай,   как   память  обо   Мне».</a:t>
            </a:r>
            <a:endParaRPr lang="ru-RU" sz="9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9270">
              <a:lnSpc>
                <a:spcPts val="1680"/>
              </a:lnSpc>
              <a:spcBef>
                <a:spcPts val="115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Всюду  праздничные   речи, </a:t>
            </a:r>
            <a:endParaRPr lang="ru-RU" sz="9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9270">
              <a:lnSpc>
                <a:spcPts val="1680"/>
              </a:lnSpc>
              <a:spcBef>
                <a:spcPts val="115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Всюду счастье деток  ждёт...</a:t>
            </a:r>
            <a:endParaRPr lang="ru-RU" sz="9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9270">
              <a:lnSpc>
                <a:spcPts val="1680"/>
              </a:lnSpc>
              <a:spcBef>
                <a:spcPts val="115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Вскинув   ёлочку   на   плечи, </a:t>
            </a:r>
            <a:endParaRPr lang="ru-RU" sz="9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9270">
              <a:lnSpc>
                <a:spcPts val="1680"/>
              </a:lnSpc>
              <a:spcBef>
                <a:spcPts val="115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Ангел   с   радостью   идёт...</a:t>
            </a:r>
            <a:endParaRPr lang="ru-RU" sz="9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9270">
              <a:lnSpc>
                <a:spcPts val="1680"/>
              </a:lnSpc>
              <a:spcBef>
                <a:spcPts val="115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  прекрасных  и   послушных </a:t>
            </a:r>
            <a:endParaRPr lang="ru-RU" sz="9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9270">
              <a:lnSpc>
                <a:spcPts val="1680"/>
              </a:lnSpc>
              <a:spcBef>
                <a:spcPts val="115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Много   видел   он   детей.   —</a:t>
            </a:r>
            <a:endParaRPr lang="ru-RU" sz="9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9270">
              <a:lnSpc>
                <a:spcPts val="1680"/>
              </a:lnSpc>
              <a:spcBef>
                <a:spcPts val="115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Все   при   виде   Божьей   ёлки,</a:t>
            </a:r>
            <a:endParaRPr lang="ru-RU" sz="9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9270">
              <a:lnSpc>
                <a:spcPts val="1680"/>
              </a:lnSpc>
              <a:spcBef>
                <a:spcPts val="115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Всё  забыв,   тянулись   к   ней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9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278409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F7DA-1377-4B84-96EF-EACA7495FF1E}" type="slidenum">
              <a:rPr lang="ru-RU" smtClean="0"/>
              <a:pPr/>
              <a:t>73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475656" y="332656"/>
            <a:ext cx="727280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Кто   кричит:   «Я   ёлки   стою!»</a:t>
            </a:r>
          </a:p>
          <a:p>
            <a:r>
              <a:rPr lang="ru-RU" dirty="0"/>
              <a:t>Кто  корит  за  то  его:</a:t>
            </a:r>
          </a:p>
          <a:p>
            <a:r>
              <a:rPr lang="ru-RU" dirty="0"/>
              <a:t>«Не  сравнишься   ты   со   мною,</a:t>
            </a:r>
          </a:p>
          <a:p>
            <a:r>
              <a:rPr lang="ru-RU" dirty="0"/>
              <a:t>Я  добрее  твоего!»</a:t>
            </a:r>
          </a:p>
          <a:p>
            <a:r>
              <a:rPr lang="ru-RU" dirty="0"/>
              <a:t>И   на  улицу,   понурясь,</a:t>
            </a:r>
          </a:p>
          <a:p>
            <a:r>
              <a:rPr lang="ru-RU" dirty="0"/>
              <a:t>Ангел   вышел...   «Боже   мой!</a:t>
            </a:r>
          </a:p>
          <a:p>
            <a:r>
              <a:rPr lang="ru-RU" dirty="0"/>
              <a:t>Научи,   кому  бы   мог  я</a:t>
            </a:r>
          </a:p>
          <a:p>
            <a:r>
              <a:rPr lang="ru-RU" dirty="0"/>
              <a:t>Дар  отдать  бесценный   Твой!»</a:t>
            </a:r>
          </a:p>
          <a:p>
            <a:r>
              <a:rPr lang="ru-RU" dirty="0"/>
              <a:t>И   на  улице  встречает </a:t>
            </a:r>
          </a:p>
          <a:p>
            <a:r>
              <a:rPr lang="ru-RU" dirty="0"/>
              <a:t>Ангел   крошку,   —   он   стоит,</a:t>
            </a:r>
          </a:p>
          <a:p>
            <a:r>
              <a:rPr lang="ru-RU" dirty="0"/>
              <a:t> Ёлку  Божью  озирает,   — </a:t>
            </a:r>
          </a:p>
          <a:p>
            <a:r>
              <a:rPr lang="ru-RU" dirty="0"/>
              <a:t>И   восторгом   взор  горит.</a:t>
            </a:r>
          </a:p>
          <a:p>
            <a:r>
              <a:rPr lang="ru-RU" dirty="0"/>
              <a:t>«Ёлка!   Ёлочка!   —   захлопал</a:t>
            </a:r>
          </a:p>
          <a:p>
            <a:r>
              <a:rPr lang="ru-RU" dirty="0"/>
              <a:t> Он   в  ладоши.   —   Жаль,   что  я </a:t>
            </a:r>
          </a:p>
          <a:p>
            <a:r>
              <a:rPr lang="ru-RU" dirty="0"/>
              <a:t>Этой   ёлки   недостоин </a:t>
            </a:r>
          </a:p>
          <a:p>
            <a:r>
              <a:rPr lang="ru-RU" dirty="0"/>
              <a:t>И   она   не  для   меня.</a:t>
            </a:r>
          </a:p>
          <a:p>
            <a:r>
              <a:rPr lang="ru-RU" dirty="0"/>
              <a:t>Но  снеси   её   сестрёнке, </a:t>
            </a:r>
          </a:p>
          <a:p>
            <a:r>
              <a:rPr lang="ru-RU" dirty="0"/>
              <a:t>Что  лежит  у  нас  больна. </a:t>
            </a:r>
          </a:p>
          <a:p>
            <a:r>
              <a:rPr lang="ru-RU" dirty="0"/>
              <a:t>Сделай   ей   такую   радость,   — </a:t>
            </a:r>
          </a:p>
          <a:p>
            <a:r>
              <a:rPr lang="ru-RU" dirty="0"/>
              <a:t>Стоит  ёлочки   она!</a:t>
            </a:r>
          </a:p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52312172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F7DA-1377-4B84-96EF-EACA7495FF1E}" type="slidenum">
              <a:rPr lang="ru-RU" smtClean="0"/>
              <a:pPr/>
              <a:t>74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764704"/>
            <a:ext cx="574238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Пусть   не   плачется   напрасно!»  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/>
              <a:t>— Мальчик   Ангелу   шепнул.</a:t>
            </a:r>
          </a:p>
          <a:p>
            <a:r>
              <a:rPr lang="ru-RU" dirty="0"/>
              <a:t> И   с  улыбкой  Ангел   ясный</a:t>
            </a:r>
          </a:p>
          <a:p>
            <a:r>
              <a:rPr lang="ru-RU" dirty="0"/>
              <a:t> Ёлку   крошке   протянул...</a:t>
            </a:r>
          </a:p>
          <a:p>
            <a:r>
              <a:rPr lang="ru-RU" dirty="0" smtClean="0"/>
              <a:t>                                                             (</a:t>
            </a:r>
            <a:r>
              <a:rPr lang="ru-RU" dirty="0"/>
              <a:t>Ф.М.    Достоевский</a:t>
            </a:r>
            <a:r>
              <a:rPr lang="ru-RU" dirty="0" smtClean="0"/>
              <a:t>)</a:t>
            </a:r>
          </a:p>
          <a:p>
            <a:endParaRPr lang="ru-RU" dirty="0"/>
          </a:p>
          <a:p>
            <a:r>
              <a:rPr lang="ru-RU" dirty="0"/>
              <a:t>1) Подбери слова, которые характеризуют мальчика,</a:t>
            </a:r>
          </a:p>
          <a:p>
            <a:r>
              <a:rPr lang="ru-RU" dirty="0"/>
              <a:t>которому Ангел  отдал  ёлку: непослушный,   хвастун,   смиренный,   добрый,   жад­ный,   гордый,   завистливый,   любящий.</a:t>
            </a:r>
          </a:p>
        </p:txBody>
      </p:sp>
    </p:spTree>
    <p:extLst>
      <p:ext uri="{BB962C8B-B14F-4D97-AF65-F5344CB8AC3E}">
        <p14:creationId xmlns:p14="http://schemas.microsoft.com/office/powerpoint/2010/main" xmlns="" val="415368835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F7DA-1377-4B84-96EF-EACA7495FF1E}" type="slidenum">
              <a:rPr lang="ru-RU" smtClean="0"/>
              <a:pPr/>
              <a:t>75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16632"/>
            <a:ext cx="6552728" cy="6891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2585">
              <a:spcBef>
                <a:spcPts val="1730"/>
              </a:spcBef>
              <a:spcAft>
                <a:spcPts val="0"/>
              </a:spcAft>
            </a:pPr>
            <a:r>
              <a:rPr lang="ru-RU" dirty="0">
                <a:latin typeface="Times New Roman" pitchFamily="18" charset="0"/>
                <a:ea typeface="Times New Roman"/>
                <a:cs typeface="Times New Roman" pitchFamily="18" charset="0"/>
              </a:rPr>
              <a:t>НЕ ПОЗВОЛЯЙ ДУШЕ ЛЕНИТЬСЯ</a:t>
            </a:r>
            <a:endParaRPr lang="ru-RU" sz="9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636905" algn="just">
              <a:lnSpc>
                <a:spcPts val="1680"/>
              </a:lnSpc>
              <a:spcBef>
                <a:spcPts val="1415"/>
              </a:spcBef>
              <a:spcAft>
                <a:spcPts val="0"/>
              </a:spcAft>
            </a:pPr>
            <a:r>
              <a:rPr lang="ru-RU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Не </a:t>
            </a:r>
            <a:r>
              <a:rPr lang="ru-RU" dirty="0">
                <a:latin typeface="Times New Roman" pitchFamily="18" charset="0"/>
                <a:ea typeface="Times New Roman"/>
                <a:cs typeface="Times New Roman" pitchFamily="18" charset="0"/>
              </a:rPr>
              <a:t>позволяй душе лениться!</a:t>
            </a:r>
            <a:endParaRPr lang="ru-RU" sz="9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636905" algn="just">
              <a:lnSpc>
                <a:spcPts val="1680"/>
              </a:lnSpc>
              <a:spcBef>
                <a:spcPts val="1415"/>
              </a:spcBef>
              <a:spcAft>
                <a:spcPts val="0"/>
              </a:spcAft>
            </a:pPr>
            <a:r>
              <a:rPr lang="ru-RU" dirty="0">
                <a:latin typeface="Times New Roman" pitchFamily="18" charset="0"/>
                <a:ea typeface="Times New Roman"/>
                <a:cs typeface="Times New Roman" pitchFamily="18" charset="0"/>
              </a:rPr>
              <a:t> Чтоб в ступе воду не толочь,</a:t>
            </a:r>
            <a:endParaRPr lang="ru-RU" sz="9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636905" algn="just">
              <a:lnSpc>
                <a:spcPts val="1680"/>
              </a:lnSpc>
              <a:spcBef>
                <a:spcPts val="1415"/>
              </a:spcBef>
              <a:spcAft>
                <a:spcPts val="0"/>
              </a:spcAft>
            </a:pPr>
            <a:r>
              <a:rPr lang="ru-RU" dirty="0">
                <a:latin typeface="Times New Roman" pitchFamily="18" charset="0"/>
                <a:ea typeface="Times New Roman"/>
                <a:cs typeface="Times New Roman" pitchFamily="18" charset="0"/>
              </a:rPr>
              <a:t> Душа обязана трудиться </a:t>
            </a:r>
            <a:endParaRPr lang="ru-RU" sz="9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636905" algn="just">
              <a:lnSpc>
                <a:spcPct val="115000"/>
              </a:lnSpc>
              <a:spcBef>
                <a:spcPts val="1415"/>
              </a:spcBef>
              <a:spcAft>
                <a:spcPts val="0"/>
              </a:spcAft>
            </a:pPr>
            <a:r>
              <a:rPr lang="ru-RU" dirty="0">
                <a:latin typeface="Times New Roman" pitchFamily="18" charset="0"/>
                <a:ea typeface="Times New Roman"/>
                <a:cs typeface="Times New Roman" pitchFamily="18" charset="0"/>
              </a:rPr>
              <a:t>И день, и ночь, и день, и ночь!</a:t>
            </a:r>
            <a:endParaRPr lang="ru-RU" sz="9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633730" algn="just">
              <a:lnSpc>
                <a:spcPct val="115000"/>
              </a:lnSpc>
              <a:spcBef>
                <a:spcPts val="840"/>
              </a:spcBef>
              <a:spcAft>
                <a:spcPts val="0"/>
              </a:spcAft>
            </a:pPr>
            <a:r>
              <a:rPr lang="ru-RU" dirty="0">
                <a:latin typeface="Times New Roman" pitchFamily="18" charset="0"/>
                <a:ea typeface="Times New Roman"/>
                <a:cs typeface="Times New Roman" pitchFamily="18" charset="0"/>
              </a:rPr>
              <a:t>Не разрешай ей спать в постели </a:t>
            </a:r>
            <a:endParaRPr lang="ru-RU" sz="9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633730" algn="just">
              <a:lnSpc>
                <a:spcPct val="115000"/>
              </a:lnSpc>
              <a:spcBef>
                <a:spcPts val="840"/>
              </a:spcBef>
              <a:spcAft>
                <a:spcPts val="0"/>
              </a:spcAft>
            </a:pPr>
            <a:r>
              <a:rPr lang="ru-RU" dirty="0">
                <a:latin typeface="Times New Roman" pitchFamily="18" charset="0"/>
                <a:ea typeface="Times New Roman"/>
                <a:cs typeface="Times New Roman" pitchFamily="18" charset="0"/>
              </a:rPr>
              <a:t>При свете утренней звезды,</a:t>
            </a:r>
            <a:endParaRPr lang="ru-RU" sz="9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633730" algn="just">
              <a:lnSpc>
                <a:spcPct val="115000"/>
              </a:lnSpc>
              <a:spcBef>
                <a:spcPts val="840"/>
              </a:spcBef>
              <a:spcAft>
                <a:spcPts val="0"/>
              </a:spcAft>
            </a:pPr>
            <a:r>
              <a:rPr lang="ru-RU" dirty="0">
                <a:latin typeface="Times New Roman" pitchFamily="18" charset="0"/>
                <a:ea typeface="Times New Roman"/>
                <a:cs typeface="Times New Roman" pitchFamily="18" charset="0"/>
              </a:rPr>
              <a:t> Держи лентяйку в чёрном теле </a:t>
            </a:r>
            <a:endParaRPr lang="ru-RU" sz="9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633730" algn="just">
              <a:lnSpc>
                <a:spcPct val="115000"/>
              </a:lnSpc>
              <a:spcBef>
                <a:spcPts val="840"/>
              </a:spcBef>
              <a:spcAft>
                <a:spcPts val="0"/>
              </a:spcAft>
            </a:pPr>
            <a:r>
              <a:rPr lang="ru-RU" dirty="0">
                <a:latin typeface="Times New Roman" pitchFamily="18" charset="0"/>
                <a:ea typeface="Times New Roman"/>
                <a:cs typeface="Times New Roman" pitchFamily="18" charset="0"/>
              </a:rPr>
              <a:t>И не снимай с неё узды</a:t>
            </a:r>
            <a:r>
              <a:rPr lang="ru-RU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!</a:t>
            </a:r>
          </a:p>
          <a:p>
            <a:pPr marL="633730" algn="just">
              <a:lnSpc>
                <a:spcPct val="115000"/>
              </a:lnSpc>
              <a:spcBef>
                <a:spcPts val="840"/>
              </a:spcBef>
              <a:spcAft>
                <a:spcPts val="0"/>
              </a:spcAft>
            </a:pPr>
            <a:endParaRPr lang="ru-RU" sz="9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630555" marR="365760" algn="just">
              <a:lnSpc>
                <a:spcPts val="1680"/>
              </a:lnSpc>
              <a:spcAft>
                <a:spcPts val="0"/>
              </a:spcAft>
            </a:pPr>
            <a:r>
              <a:rPr lang="ru-RU" dirty="0"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Коль </a:t>
            </a:r>
            <a:r>
              <a:rPr lang="ru-RU" dirty="0">
                <a:latin typeface="Times New Roman" pitchFamily="18" charset="0"/>
                <a:ea typeface="Times New Roman"/>
                <a:cs typeface="Times New Roman" pitchFamily="18" charset="0"/>
              </a:rPr>
              <a:t>дать ей </a:t>
            </a:r>
            <a:r>
              <a:rPr lang="ru-RU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вздумаешь поблажку</a:t>
            </a:r>
            <a:r>
              <a:rPr lang="ru-RU" dirty="0"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endParaRPr lang="ru-RU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630555" marR="365760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Освобождая </a:t>
            </a:r>
            <a:r>
              <a:rPr lang="ru-RU" dirty="0">
                <a:latin typeface="Times New Roman" pitchFamily="18" charset="0"/>
                <a:ea typeface="Times New Roman"/>
                <a:cs typeface="Times New Roman" pitchFamily="18" charset="0"/>
              </a:rPr>
              <a:t>от работ,</a:t>
            </a:r>
            <a:endParaRPr lang="ru-RU" sz="9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630555" marR="365760" algn="just">
              <a:lnSpc>
                <a:spcPts val="1680"/>
              </a:lnSpc>
              <a:spcAft>
                <a:spcPts val="0"/>
              </a:spcAft>
            </a:pPr>
            <a:r>
              <a:rPr lang="ru-RU" dirty="0"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endParaRPr lang="ru-RU" sz="9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630555" marR="365760" algn="just">
              <a:lnSpc>
                <a:spcPts val="1680"/>
              </a:lnSpc>
              <a:spcAft>
                <a:spcPts val="0"/>
              </a:spcAft>
            </a:pPr>
            <a:r>
              <a:rPr lang="ru-RU" dirty="0">
                <a:latin typeface="Times New Roman" pitchFamily="18" charset="0"/>
                <a:ea typeface="Times New Roman"/>
                <a:cs typeface="Times New Roman" pitchFamily="18" charset="0"/>
              </a:rPr>
              <a:t> Она последнюю рубашку</a:t>
            </a:r>
            <a:endParaRPr lang="ru-RU" sz="9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630555" marR="365760" algn="just">
              <a:lnSpc>
                <a:spcPts val="1680"/>
              </a:lnSpc>
              <a:spcAft>
                <a:spcPts val="0"/>
              </a:spcAft>
            </a:pPr>
            <a:r>
              <a:rPr lang="ru-RU" dirty="0"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endParaRPr lang="ru-RU" sz="9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630555" marR="365760" algn="just">
              <a:lnSpc>
                <a:spcPts val="1680"/>
              </a:lnSpc>
              <a:spcAft>
                <a:spcPts val="0"/>
              </a:spcAft>
            </a:pPr>
            <a:r>
              <a:rPr lang="ru-RU" dirty="0">
                <a:latin typeface="Times New Roman" pitchFamily="18" charset="0"/>
                <a:ea typeface="Times New Roman"/>
                <a:cs typeface="Times New Roman" pitchFamily="18" charset="0"/>
              </a:rPr>
              <a:t> С тебя без жалости сорвёт.</a:t>
            </a:r>
            <a:endParaRPr lang="ru-RU" sz="9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2389505">
              <a:spcBef>
                <a:spcPts val="650"/>
              </a:spcBef>
              <a:spcAft>
                <a:spcPts val="0"/>
              </a:spcAft>
            </a:pPr>
            <a:r>
              <a:rPr lang="ru-RU" i="1" dirty="0">
                <a:latin typeface="Times New Roman" pitchFamily="18" charset="0"/>
                <a:ea typeface="Times New Roman"/>
                <a:cs typeface="Times New Roman" pitchFamily="18" charset="0"/>
              </a:rPr>
              <a:t>(Н. Заболоцкий</a:t>
            </a:r>
            <a:r>
              <a:rPr lang="ru-RU" i="1" dirty="0">
                <a:latin typeface="Arial"/>
                <a:ea typeface="Times New Roman"/>
              </a:rPr>
              <a:t>)</a:t>
            </a:r>
            <a:endParaRPr lang="ru-RU" sz="900" dirty="0">
              <a:latin typeface="Arial"/>
              <a:ea typeface="Times New Roman"/>
            </a:endParaRPr>
          </a:p>
          <a:p>
            <a:pPr marL="21590" algn="just">
              <a:lnSpc>
                <a:spcPct val="115000"/>
              </a:lnSpc>
              <a:spcBef>
                <a:spcPts val="575"/>
              </a:spcBef>
              <a:spcAft>
                <a:spcPts val="0"/>
              </a:spcAft>
            </a:pPr>
            <a:r>
              <a:rPr lang="ru-RU" dirty="0" smtClean="0">
                <a:latin typeface="Arial"/>
                <a:ea typeface="Times New Roman"/>
                <a:cs typeface="Times New Roman"/>
              </a:rPr>
              <a:t> </a:t>
            </a:r>
            <a:r>
              <a:rPr lang="ru-RU" dirty="0">
                <a:latin typeface="Times New Roman" pitchFamily="18" charset="0"/>
                <a:ea typeface="Times New Roman"/>
                <a:cs typeface="Times New Roman" pitchFamily="18" charset="0"/>
              </a:rPr>
              <a:t>Над чем должна трудиться душа </a:t>
            </a:r>
            <a:r>
              <a:rPr lang="ru-RU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человека</a:t>
            </a:r>
            <a:r>
              <a:rPr lang="ru-RU" dirty="0">
                <a:latin typeface="Times New Roman" pitchFamily="18" charset="0"/>
                <a:ea typeface="Times New Roman"/>
                <a:cs typeface="Times New Roman" pitchFamily="18" charset="0"/>
              </a:rPr>
              <a:t>? Что должен делать человек, чтобы научить свою душу трудиться? Какой должна стать </a:t>
            </a:r>
            <a:r>
              <a:rPr lang="ru-RU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душа?</a:t>
            </a:r>
            <a:endParaRPr lang="ru-RU" sz="900" dirty="0"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495384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F7DA-1377-4B84-96EF-EACA7495FF1E}" type="slidenum">
              <a:rPr lang="ru-RU" smtClean="0"/>
              <a:pPr/>
              <a:t>76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548680"/>
            <a:ext cx="6779096" cy="5419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7310" lvl="0" algn="ctr">
              <a:lnSpc>
                <a:spcPts val="1535"/>
              </a:lnSpc>
              <a:spcAft>
                <a:spcPts val="0"/>
              </a:spcAft>
              <a:tabLst>
                <a:tab pos="609600" algn="l"/>
              </a:tabLst>
            </a:pP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Прочитай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стихотворение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endParaRPr lang="ru-RU" sz="900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50520" marR="67310" algn="ctr">
              <a:lnSpc>
                <a:spcPts val="1535"/>
              </a:lnSpc>
              <a:spcAft>
                <a:spcPts val="0"/>
              </a:spcAft>
              <a:tabLst>
                <a:tab pos="609600" algn="l"/>
              </a:tabLst>
            </a:pP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Догадайся,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чём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мог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в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идеть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автор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причину </a:t>
            </a:r>
            <a:r>
              <a:rPr lang="ru-RU" spc="-5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радости</a:t>
            </a:r>
            <a:r>
              <a:rPr lang="ru-RU" spc="-5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?</a:t>
            </a:r>
            <a:endParaRPr lang="ru-RU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3655" algn="ctr">
              <a:spcBef>
                <a:spcPts val="890"/>
              </a:spcBef>
              <a:spcAft>
                <a:spcPts val="0"/>
              </a:spcAft>
            </a:pP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РАДОСТЬ</a:t>
            </a:r>
            <a:endParaRPr lang="ru-RU" sz="9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1447800" marR="1463040">
              <a:lnSpc>
                <a:spcPts val="1680"/>
              </a:lnSpc>
              <a:spcBef>
                <a:spcPts val="935"/>
              </a:spcBef>
              <a:spcAft>
                <a:spcPts val="0"/>
              </a:spcAft>
            </a:pP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Небо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чистое</a:t>
            </a:r>
          </a:p>
          <a:p>
            <a:pPr marL="1447800" marR="1463040">
              <a:lnSpc>
                <a:spcPts val="1680"/>
              </a:lnSpc>
              <a:spcBef>
                <a:spcPts val="935"/>
              </a:spcBef>
              <a:spcAft>
                <a:spcPts val="0"/>
              </a:spcAft>
            </a:pP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Голубое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sz="9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1447800" marR="1463040">
              <a:lnSpc>
                <a:spcPts val="1680"/>
              </a:lnSpc>
              <a:spcBef>
                <a:spcPts val="935"/>
              </a:spcBef>
              <a:spcAft>
                <a:spcPts val="0"/>
              </a:spcAft>
            </a:pP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Солнце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 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светлое </a:t>
            </a:r>
            <a:endParaRPr lang="ru-RU" dirty="0" smtClean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47800" marR="1463040">
              <a:lnSpc>
                <a:spcPts val="1680"/>
              </a:lnSpc>
              <a:spcBef>
                <a:spcPts val="935"/>
              </a:spcBef>
              <a:spcAft>
                <a:spcPts val="0"/>
              </a:spcAft>
            </a:pP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Золотое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sz="9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1447800" marR="1463040">
              <a:lnSpc>
                <a:spcPts val="1680"/>
              </a:lnSpc>
              <a:spcBef>
                <a:spcPts val="935"/>
              </a:spcBef>
              <a:spcAft>
                <a:spcPts val="0"/>
              </a:spcAft>
            </a:pP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Воздух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ласковый </a:t>
            </a:r>
            <a:endParaRPr lang="ru-RU" dirty="0" smtClean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47800" marR="1463040">
              <a:lnSpc>
                <a:spcPts val="1680"/>
              </a:lnSpc>
              <a:spcBef>
                <a:spcPts val="935"/>
              </a:spcBef>
              <a:spcAft>
                <a:spcPts val="0"/>
              </a:spcAft>
            </a:pP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Мёдом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веет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sz="9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1447800" marR="1463040">
              <a:lnSpc>
                <a:spcPts val="1680"/>
              </a:lnSpc>
              <a:spcBef>
                <a:spcPts val="935"/>
              </a:spcBef>
              <a:spcAft>
                <a:spcPts val="0"/>
              </a:spcAft>
            </a:pP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Между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соснами</a:t>
            </a:r>
            <a:endParaRPr lang="ru-RU" sz="9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1426210">
              <a:lnSpc>
                <a:spcPts val="1680"/>
              </a:lnSpc>
              <a:spcAft>
                <a:spcPts val="0"/>
              </a:spcAft>
              <a:tabLst>
                <a:tab pos="3298190" algn="l"/>
              </a:tabLst>
            </a:pP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Дымкой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реет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endParaRPr lang="ru-RU" sz="9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1450975" marR="1463040">
              <a:lnSpc>
                <a:spcPts val="1680"/>
              </a:lnSpc>
              <a:spcAft>
                <a:spcPts val="0"/>
              </a:spcAft>
            </a:pP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 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обнял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  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</a:t>
            </a:r>
          </a:p>
          <a:p>
            <a:pPr marL="1450975" marR="1463040">
              <a:lnSpc>
                <a:spcPts val="1680"/>
              </a:lnSpc>
              <a:spcAft>
                <a:spcPts val="0"/>
              </a:spcAft>
            </a:pP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Всех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 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душою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endParaRPr lang="ru-RU" sz="9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1450975" marR="1463040">
              <a:lnSpc>
                <a:spcPts val="1680"/>
              </a:lnSpc>
              <a:spcAft>
                <a:spcPts val="0"/>
              </a:spcAft>
            </a:pP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 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слился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 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endParaRPr lang="ru-RU" sz="9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1450975" marR="1463040">
              <a:lnSpc>
                <a:spcPts val="1680"/>
              </a:lnSpc>
              <a:spcAft>
                <a:spcPts val="0"/>
              </a:spcAft>
            </a:pP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r>
              <a:rPr lang="ru-RU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тишиною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!</a:t>
            </a:r>
          </a:p>
          <a:p>
            <a:pPr marL="1450975" marR="1463040">
              <a:lnSpc>
                <a:spcPts val="1680"/>
              </a:lnSpc>
              <a:spcAft>
                <a:spcPts val="0"/>
              </a:spcAft>
            </a:pPr>
            <a:r>
              <a:rPr lang="ru-RU" i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                             (</a:t>
            </a:r>
            <a:r>
              <a:rPr lang="ru-RU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i="1" dirty="0">
                <a:latin typeface="Arial" panose="020B0604020202020204" pitchFamily="34" charset="0"/>
                <a:ea typeface="Times New Roman" panose="02020603050405020304" pitchFamily="18" charset="0"/>
              </a:rPr>
              <a:t>.   </a:t>
            </a:r>
            <a:r>
              <a:rPr lang="ru-RU" i="1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Шамонин</a:t>
            </a:r>
            <a:r>
              <a:rPr lang="ru-RU" i="1" dirty="0">
                <a:latin typeface="Arial" panose="020B0604020202020204" pitchFamily="34" charset="0"/>
                <a:ea typeface="Times New Roman" panose="02020603050405020304" pitchFamily="18" charset="0"/>
              </a:rPr>
              <a:t>)</a:t>
            </a:r>
            <a:endParaRPr lang="ru-RU" sz="9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r">
              <a:spcBef>
                <a:spcPts val="550"/>
              </a:spcBef>
              <a:spcAft>
                <a:spcPts val="0"/>
              </a:spcAft>
            </a:pPr>
            <a:endParaRPr lang="ru-RU" sz="9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R="69850" algn="just">
              <a:lnSpc>
                <a:spcPts val="1490"/>
              </a:lnSpc>
              <a:spcBef>
                <a:spcPts val="890"/>
              </a:spcBef>
              <a:spcAft>
                <a:spcPts val="0"/>
              </a:spcAft>
              <a:tabLst>
                <a:tab pos="609600" algn="l"/>
              </a:tabLst>
            </a:pPr>
            <a:r>
              <a:rPr lang="ru-RU" sz="16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Объясни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слова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последней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строфы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</a:rPr>
              <a:t>: 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«Как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 обнял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всех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душою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</a:rPr>
              <a:t>...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Обнять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можно</a:t>
            </a:r>
            <a:r>
              <a:rPr lang="ru-RU" sz="16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руками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как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можно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«обнять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всех</a:t>
            </a:r>
            <a:r>
              <a:rPr lang="ru-RU" sz="16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душой»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</a:rPr>
              <a:t>? 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Какая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душа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дол­жна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быть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</a:rPr>
              <a:t>   </a:t>
            </a:r>
            <a:r>
              <a:rPr lang="ru-RU" sz="16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6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такого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</a:rPr>
              <a:t>   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человека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</a:rPr>
              <a:t>?</a:t>
            </a:r>
            <a:endParaRPr lang="ru-RU" sz="9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18345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F7DA-1377-4B84-96EF-EACA7495FF1E}" type="slidenum">
              <a:rPr lang="ru-RU" smtClean="0"/>
              <a:pPr/>
              <a:t>77</a:t>
            </a:fld>
            <a:endParaRPr lang="ru-RU"/>
          </a:p>
        </p:txBody>
      </p:sp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613" y="167029"/>
            <a:ext cx="6934221" cy="66989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2647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F7DA-1377-4B84-96EF-EACA7495FF1E}" type="slidenum">
              <a:rPr lang="ru-RU" smtClean="0"/>
              <a:pPr/>
              <a:t>78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260648"/>
            <a:ext cx="835292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Прочитай </a:t>
            </a:r>
            <a:r>
              <a:rPr lang="ru-RU" dirty="0"/>
              <a:t>отрывок из </a:t>
            </a:r>
            <a:r>
              <a:rPr lang="ru-RU" dirty="0" smtClean="0"/>
              <a:t>поэмы. В </a:t>
            </a:r>
            <a:r>
              <a:rPr lang="ru-RU" dirty="0"/>
              <a:t>ней он </a:t>
            </a:r>
            <a:r>
              <a:rPr lang="ru-RU" dirty="0" smtClean="0"/>
              <a:t>рассказывает </a:t>
            </a:r>
            <a:r>
              <a:rPr lang="ru-RU" dirty="0"/>
              <a:t>о том, как христиане </a:t>
            </a:r>
            <a:r>
              <a:rPr lang="ru-RU" dirty="0" smtClean="0"/>
              <a:t>сражаются </a:t>
            </a:r>
            <a:r>
              <a:rPr lang="ru-RU" dirty="0"/>
              <a:t>с недобрыми </a:t>
            </a:r>
            <a:r>
              <a:rPr lang="ru-RU" dirty="0" smtClean="0"/>
              <a:t>качествами </a:t>
            </a:r>
            <a:r>
              <a:rPr lang="ru-RU" dirty="0"/>
              <a:t>(страстями) своей </a:t>
            </a:r>
            <a:r>
              <a:rPr lang="ru-RU" dirty="0" smtClean="0"/>
              <a:t>души</a:t>
            </a:r>
            <a:r>
              <a:rPr lang="ru-RU" dirty="0"/>
              <a:t>. И о том, какие добрые </a:t>
            </a:r>
            <a:r>
              <a:rPr lang="ru-RU" dirty="0" smtClean="0"/>
              <a:t>качества </a:t>
            </a:r>
            <a:r>
              <a:rPr lang="ru-RU" dirty="0"/>
              <a:t>души человека </a:t>
            </a:r>
            <a:r>
              <a:rPr lang="ru-RU" dirty="0" smtClean="0"/>
              <a:t>(</a:t>
            </a:r>
            <a:r>
              <a:rPr lang="ru-RU" dirty="0"/>
              <a:t>добродетели) помогают ему в </a:t>
            </a:r>
            <a:r>
              <a:rPr lang="ru-RU" dirty="0" smtClean="0"/>
              <a:t>этой </a:t>
            </a:r>
            <a:r>
              <a:rPr lang="ru-RU" dirty="0"/>
              <a:t>нелёгкой борьбе. Ответь на </a:t>
            </a:r>
            <a:r>
              <a:rPr lang="ru-RU" dirty="0" smtClean="0"/>
              <a:t>вопросы</a:t>
            </a:r>
            <a:r>
              <a:rPr lang="ru-RU" dirty="0"/>
              <a:t>.</a:t>
            </a:r>
          </a:p>
          <a:p>
            <a:pPr algn="ctr"/>
            <a:r>
              <a:rPr lang="ru-RU" dirty="0"/>
              <a:t>СРАЖЕНИЕ СЕМИ ДОБРОДЕТЕЛЕЙ С СЕМЬЮ ГРЕХАМИ</a:t>
            </a:r>
          </a:p>
          <a:p>
            <a:pPr algn="ctr"/>
            <a:r>
              <a:rPr lang="ru-RU" dirty="0"/>
              <a:t>(Отрывок)</a:t>
            </a:r>
          </a:p>
          <a:p>
            <a:r>
              <a:rPr lang="ru-RU" dirty="0"/>
              <a:t>Человек — пришелец в мир временный и странный, </a:t>
            </a:r>
          </a:p>
          <a:p>
            <a:r>
              <a:rPr lang="ru-RU" dirty="0"/>
              <a:t>Проходил и вдаль и вширь все земные страны.</a:t>
            </a:r>
          </a:p>
          <a:p>
            <a:r>
              <a:rPr lang="ru-RU" dirty="0"/>
              <a:t> И на жизненных путях лютых и суровых </a:t>
            </a:r>
          </a:p>
          <a:p>
            <a:r>
              <a:rPr lang="ru-RU" dirty="0"/>
              <a:t>Вдруг напал отряд врагов, вмиг убить готовых...</a:t>
            </a:r>
          </a:p>
          <a:p>
            <a:r>
              <a:rPr lang="ru-RU" dirty="0"/>
              <a:t>Что ж, — решил спокойно, — </a:t>
            </a:r>
            <a:r>
              <a:rPr lang="ru-RU" dirty="0" smtClean="0"/>
              <a:t>добродетели возьму </a:t>
            </a:r>
            <a:r>
              <a:rPr lang="ru-RU" dirty="0"/>
              <a:t>в помощь</a:t>
            </a:r>
          </a:p>
          <a:p>
            <a:r>
              <a:rPr lang="ru-RU" dirty="0"/>
              <a:t>И достойно под защитой крепкой </a:t>
            </a:r>
            <a:r>
              <a:rPr lang="ru-RU" dirty="0" smtClean="0"/>
              <a:t>их мужественно </a:t>
            </a:r>
            <a:r>
              <a:rPr lang="ru-RU" dirty="0"/>
              <a:t>встану...</a:t>
            </a:r>
          </a:p>
          <a:p>
            <a:r>
              <a:rPr lang="ru-RU" dirty="0"/>
              <a:t>Против смертных семь грехов начал он сражаться.</a:t>
            </a:r>
          </a:p>
          <a:p>
            <a:r>
              <a:rPr lang="ru-RU" dirty="0"/>
              <a:t>С ними бой тот был суров и пришлось тем сдаться</a:t>
            </a:r>
            <a:r>
              <a:rPr lang="ru-RU" dirty="0" smtClean="0"/>
              <a:t>.</a:t>
            </a:r>
          </a:p>
          <a:p>
            <a:r>
              <a:rPr lang="ru-RU" b="1" dirty="0"/>
              <a:t>Стих сей о борьбе страстей создан не напрасно</a:t>
            </a:r>
            <a:r>
              <a:rPr lang="ru-RU" b="1" dirty="0" smtClean="0"/>
              <a:t>:</a:t>
            </a:r>
          </a:p>
          <a:p>
            <a:r>
              <a:rPr lang="ru-RU" b="1" dirty="0" smtClean="0"/>
              <a:t> </a:t>
            </a:r>
            <a:r>
              <a:rPr lang="ru-RU" b="1" dirty="0"/>
              <a:t>Происходит и в тебе этот бой всечасно.</a:t>
            </a:r>
          </a:p>
          <a:p>
            <a:r>
              <a:rPr lang="ru-RU" dirty="0"/>
              <a:t> Добродетелей к себе в помощь призывая, </a:t>
            </a:r>
          </a:p>
          <a:p>
            <a:r>
              <a:rPr lang="ru-RU" dirty="0"/>
              <a:t>Бейся в яростной борьбе, стой, не унывая!</a:t>
            </a:r>
          </a:p>
          <a:p>
            <a:r>
              <a:rPr lang="ru-RU" dirty="0"/>
              <a:t>Если </a:t>
            </a:r>
            <a:r>
              <a:rPr lang="ru-RU" b="1" dirty="0"/>
              <a:t>Гордость</a:t>
            </a:r>
            <a:r>
              <a:rPr lang="ru-RU" dirty="0"/>
              <a:t> нападет, погаси горенье, </a:t>
            </a:r>
          </a:p>
          <a:p>
            <a:r>
              <a:rPr lang="ru-RU" dirty="0"/>
              <a:t>Знай, тебя победа ждёт, лишь призвав </a:t>
            </a:r>
            <a:r>
              <a:rPr lang="ru-RU" b="1" dirty="0"/>
              <a:t>Смиренье </a:t>
            </a:r>
          </a:p>
          <a:p>
            <a:r>
              <a:rPr lang="ru-RU" dirty="0"/>
              <a:t>Если</a:t>
            </a:r>
            <a:r>
              <a:rPr lang="ru-RU" b="1" dirty="0"/>
              <a:t> Зависть</a:t>
            </a:r>
            <a:r>
              <a:rPr lang="ru-RU" dirty="0"/>
              <a:t>, вдруг напав, помыслы смущает,</a:t>
            </a:r>
          </a:p>
          <a:p>
            <a:r>
              <a:rPr lang="ru-RU" dirty="0"/>
              <a:t> </a:t>
            </a:r>
            <a:r>
              <a:rPr lang="ru-RU" b="1" dirty="0"/>
              <a:t>Милостыня</a:t>
            </a:r>
            <a:r>
              <a:rPr lang="ru-RU" dirty="0"/>
              <a:t> — добрый нрав, бурю укрощает.</a:t>
            </a:r>
          </a:p>
          <a:p>
            <a:r>
              <a:rPr lang="ru-RU" dirty="0"/>
              <a:t> Лишь в одежде Чистоты будет путь удобным.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9529517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F7DA-1377-4B84-96EF-EACA7495FF1E}" type="slidenum">
              <a:rPr lang="ru-RU" smtClean="0"/>
              <a:pPr/>
              <a:t>79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548679"/>
            <a:ext cx="800323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 нею — ангелам святым станешь ты подобным.</a:t>
            </a:r>
          </a:p>
          <a:p>
            <a:r>
              <a:rPr lang="ru-RU" dirty="0"/>
              <a:t>Если</a:t>
            </a:r>
            <a:r>
              <a:rPr lang="ru-RU" b="1" dirty="0"/>
              <a:t> Ненависть </a:t>
            </a:r>
            <a:r>
              <a:rPr lang="ru-RU" dirty="0"/>
              <a:t>разит к ближнему и к Богу</a:t>
            </a:r>
          </a:p>
          <a:p>
            <a:r>
              <a:rPr lang="ru-RU" dirty="0"/>
              <a:t> Ей оружьем пригрози, взяв </a:t>
            </a:r>
            <a:r>
              <a:rPr lang="ru-RU" b="1" dirty="0"/>
              <a:t>Любовь</a:t>
            </a:r>
            <a:r>
              <a:rPr lang="ru-RU" dirty="0"/>
              <a:t> в подмогу.</a:t>
            </a:r>
          </a:p>
          <a:p>
            <a:r>
              <a:rPr lang="ru-RU" dirty="0"/>
              <a:t> Всем сильна, всегда права, тьму преград стирает.</a:t>
            </a:r>
          </a:p>
          <a:p>
            <a:r>
              <a:rPr lang="ru-RU" dirty="0"/>
              <a:t> Злость пред нею, как трава, в пламени сгорает.</a:t>
            </a:r>
          </a:p>
          <a:p>
            <a:r>
              <a:rPr lang="ru-RU" dirty="0"/>
              <a:t> Коль </a:t>
            </a:r>
            <a:r>
              <a:rPr lang="ru-RU" b="1" dirty="0"/>
              <a:t>Обжорство</a:t>
            </a:r>
            <a:r>
              <a:rPr lang="ru-RU" dirty="0"/>
              <a:t> вдруг тебя сильно одолело —</a:t>
            </a:r>
          </a:p>
          <a:p>
            <a:r>
              <a:rPr lang="ru-RU" dirty="0"/>
              <a:t> </a:t>
            </a:r>
            <a:r>
              <a:rPr lang="ru-RU" b="1" dirty="0"/>
              <a:t>Пост</a:t>
            </a:r>
            <a:r>
              <a:rPr lang="ru-RU" dirty="0"/>
              <a:t> спасительный любя, бейся с плотью смело.</a:t>
            </a:r>
          </a:p>
          <a:p>
            <a:r>
              <a:rPr lang="ru-RU" dirty="0"/>
              <a:t>Если </a:t>
            </a:r>
            <a:r>
              <a:rPr lang="ru-RU" b="1" dirty="0" smtClean="0"/>
              <a:t>Гнев</a:t>
            </a:r>
            <a:r>
              <a:rPr lang="ru-RU" dirty="0" smtClean="0"/>
              <a:t> </a:t>
            </a:r>
            <a:r>
              <a:rPr lang="ru-RU" dirty="0"/>
              <a:t>огонь в крови люто разжигает, </a:t>
            </a:r>
          </a:p>
          <a:p>
            <a:r>
              <a:rPr lang="ru-RU" dirty="0"/>
              <a:t>Сразу </a:t>
            </a:r>
            <a:r>
              <a:rPr lang="ru-RU" b="1" dirty="0"/>
              <a:t>Кротость</a:t>
            </a:r>
            <a:r>
              <a:rPr lang="ru-RU" dirty="0"/>
              <a:t> призови: все превозмогает.</a:t>
            </a:r>
          </a:p>
          <a:p>
            <a:r>
              <a:rPr lang="ru-RU" dirty="0"/>
              <a:t>Знай всегда, что мерзкий грех душу загрязняет, </a:t>
            </a:r>
          </a:p>
          <a:p>
            <a:r>
              <a:rPr lang="ru-RU" dirty="0"/>
              <a:t>Добродетель моет всех, ярко убеляет.</a:t>
            </a:r>
          </a:p>
          <a:p>
            <a:r>
              <a:rPr lang="ru-RU" dirty="0"/>
              <a:t>Поученье завершив, радостью пылаю</a:t>
            </a:r>
          </a:p>
          <a:p>
            <a:r>
              <a:rPr lang="ru-RU" dirty="0"/>
              <a:t>И тебе от всей души вечных благ желаю</a:t>
            </a:r>
            <a:r>
              <a:rPr lang="ru-RU" dirty="0" smtClean="0"/>
              <a:t>!</a:t>
            </a:r>
          </a:p>
          <a:p>
            <a:r>
              <a:rPr lang="ru-RU" dirty="0" smtClean="0"/>
              <a:t>                                                   1737 </a:t>
            </a:r>
            <a:r>
              <a:rPr lang="ru-RU" dirty="0"/>
              <a:t>год	(Святитель </a:t>
            </a:r>
            <a:r>
              <a:rPr lang="ru-RU" dirty="0" err="1"/>
              <a:t>Иоасаф</a:t>
            </a:r>
            <a:r>
              <a:rPr lang="ru-RU" dirty="0"/>
              <a:t> Белгородский</a:t>
            </a:r>
            <a:r>
              <a:rPr lang="ru-RU" dirty="0" smtClean="0"/>
              <a:t>)</a:t>
            </a:r>
          </a:p>
          <a:p>
            <a:r>
              <a:rPr lang="ru-RU" dirty="0"/>
              <a:t>Страсть — стремление к злым делам.</a:t>
            </a:r>
          </a:p>
          <a:p>
            <a:r>
              <a:rPr lang="ru-RU" dirty="0"/>
              <a:t> Добродетель - доброе, хорошее </a:t>
            </a:r>
            <a:r>
              <a:rPr lang="ru-RU" dirty="0" smtClean="0"/>
              <a:t>качество </a:t>
            </a:r>
            <a:r>
              <a:rPr lang="ru-RU" dirty="0"/>
              <a:t>человека или дело. Грех</a:t>
            </a:r>
          </a:p>
          <a:p>
            <a:r>
              <a:rPr lang="ru-RU" dirty="0"/>
              <a:t>может проявляться в плохих мыслях</a:t>
            </a:r>
            <a:r>
              <a:rPr lang="ru-RU" dirty="0" smtClean="0"/>
              <a:t>, </a:t>
            </a:r>
            <a:r>
              <a:rPr lang="ru-RU" dirty="0"/>
              <a:t>поступках, словах.</a:t>
            </a:r>
          </a:p>
          <a:p>
            <a:r>
              <a:rPr lang="ru-RU" dirty="0" smtClean="0"/>
              <a:t> </a:t>
            </a:r>
            <a:r>
              <a:rPr lang="ru-RU" dirty="0"/>
              <a:t>С какими грехами вступил в бой </a:t>
            </a:r>
            <a:r>
              <a:rPr lang="ru-RU" dirty="0" smtClean="0"/>
              <a:t>человек</a:t>
            </a:r>
            <a:r>
              <a:rPr lang="ru-RU" dirty="0"/>
              <a:t>? Какие добродетели помогали </a:t>
            </a:r>
          </a:p>
          <a:p>
            <a:r>
              <a:rPr lang="ru-RU" dirty="0"/>
              <a:t>ему в этой борьбе? Какая добродетель, </a:t>
            </a:r>
            <a:r>
              <a:rPr lang="ru-RU" dirty="0" smtClean="0"/>
              <a:t>какой </a:t>
            </a:r>
            <a:r>
              <a:rPr lang="ru-RU" dirty="0"/>
              <a:t>грех побеждает? Если поле битвы </a:t>
            </a:r>
            <a:r>
              <a:rPr lang="ru-RU" dirty="0" smtClean="0"/>
              <a:t>— </a:t>
            </a:r>
            <a:r>
              <a:rPr lang="ru-RU" dirty="0"/>
              <a:t>сердце (душа) человеческое, </a:t>
            </a:r>
            <a:r>
              <a:rPr lang="ru-RU" dirty="0" smtClean="0"/>
              <a:t>то </a:t>
            </a:r>
            <a:r>
              <a:rPr lang="ru-RU" dirty="0"/>
              <a:t>почему это сражение следует назвать </a:t>
            </a:r>
          </a:p>
          <a:p>
            <a:r>
              <a:rPr lang="ru-RU" dirty="0"/>
              <a:t>главным сражением за человека</a:t>
            </a:r>
            <a:r>
              <a:rPr lang="ru-RU" dirty="0" smtClean="0"/>
              <a:t>? </a:t>
            </a:r>
            <a:r>
              <a:rPr lang="ru-RU" dirty="0"/>
              <a:t>Прекращается ли когда-нибудь такое </a:t>
            </a:r>
          </a:p>
          <a:p>
            <a:r>
              <a:rPr lang="ru-RU" dirty="0"/>
              <a:t>сражение? </a:t>
            </a:r>
          </a:p>
        </p:txBody>
      </p:sp>
    </p:spTree>
    <p:extLst>
      <p:ext uri="{BB962C8B-B14F-4D97-AF65-F5344CB8AC3E}">
        <p14:creationId xmlns:p14="http://schemas.microsoft.com/office/powerpoint/2010/main" xmlns="" val="359489065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/>
          <p:cNvSpPr txBox="1">
            <a:spLocks noChangeArrowheads="1"/>
          </p:cNvSpPr>
          <p:nvPr/>
        </p:nvSpPr>
        <p:spPr bwMode="auto">
          <a:xfrm>
            <a:off x="4859338" y="4724400"/>
            <a:ext cx="40338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ru-RU" altLang="ru-RU" sz="1800">
              <a:latin typeface="Garamond" panose="02020404030301010803" pitchFamily="18" charset="0"/>
            </a:endParaRPr>
          </a:p>
        </p:txBody>
      </p:sp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4716463" y="4581525"/>
            <a:ext cx="4248150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ru-RU" altLang="ru-RU" sz="4400">
              <a:latin typeface="Calibri" panose="020F0502020204030204" pitchFamily="34" charset="0"/>
            </a:endParaRPr>
          </a:p>
        </p:txBody>
      </p:sp>
      <p:sp>
        <p:nvSpPr>
          <p:cNvPr id="63492" name="Line 4"/>
          <p:cNvSpPr>
            <a:spLocks noChangeShapeType="1"/>
          </p:cNvSpPr>
          <p:nvPr/>
        </p:nvSpPr>
        <p:spPr bwMode="auto">
          <a:xfrm flipV="1">
            <a:off x="3635375" y="5805488"/>
            <a:ext cx="1873250" cy="50323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 anchor="ctr" anchorCtr="1"/>
          <a:lstStyle/>
          <a:p>
            <a:endParaRPr lang="ru-RU"/>
          </a:p>
        </p:txBody>
      </p:sp>
      <p:pic>
        <p:nvPicPr>
          <p:cNvPr id="247821" name="Picture 13" descr="Etika_4030 copy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07950" y="1773238"/>
            <a:ext cx="4232275" cy="1727200"/>
          </a:xfrm>
          <a:prstGeom prst="rect">
            <a:avLst/>
          </a:prstGeom>
          <a:ln>
            <a:solidFill>
              <a:srgbClr val="1E1C2A"/>
            </a:solidFill>
          </a:ln>
          <a:effectLst>
            <a:outerShdw blurRad="127000" algn="tl" rotWithShape="0">
              <a:srgbClr val="000000">
                <a:alpha val="85000"/>
              </a:srgbClr>
            </a:outerShdw>
          </a:effectLst>
        </p:spPr>
      </p:pic>
      <p:pic>
        <p:nvPicPr>
          <p:cNvPr id="247822" name="Picture 14" descr="Etika_4029 copy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07950" y="4140200"/>
            <a:ext cx="4232275" cy="1665288"/>
          </a:xfrm>
          <a:prstGeom prst="rect">
            <a:avLst/>
          </a:prstGeom>
          <a:ln>
            <a:solidFill>
              <a:srgbClr val="1E1C2A"/>
            </a:solidFill>
          </a:ln>
          <a:effectLst>
            <a:outerShdw blurRad="127000" algn="tl" rotWithShape="0">
              <a:srgbClr val="000000">
                <a:alpha val="85000"/>
              </a:srgbClr>
            </a:outerShdw>
          </a:effectLst>
        </p:spPr>
      </p:pic>
      <p:pic>
        <p:nvPicPr>
          <p:cNvPr id="12290" name="Picture 2" descr="C:\Documents and Settings\Svetlana\Рабочий стол\религия\Рисунок1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8500" y="2492375"/>
            <a:ext cx="4562475" cy="2736850"/>
          </a:xfrm>
          <a:prstGeom prst="rect">
            <a:avLst/>
          </a:prstGeom>
          <a:ln>
            <a:solidFill>
              <a:srgbClr val="1E1C2A"/>
            </a:solidFill>
          </a:ln>
          <a:effectLst>
            <a:outerShdw blurRad="127000" algn="tl" rotWithShape="0">
              <a:srgbClr val="000000">
                <a:alpha val="85000"/>
              </a:srgbClr>
            </a:outerShdw>
          </a:effectLst>
        </p:spPr>
      </p:pic>
      <p:sp>
        <p:nvSpPr>
          <p:cNvPr id="10" name="Rectangle 2"/>
          <p:cNvSpPr txBox="1">
            <a:spLocks/>
          </p:cNvSpPr>
          <p:nvPr/>
        </p:nvSpPr>
        <p:spPr>
          <a:xfrm>
            <a:off x="2325688" y="115888"/>
            <a:ext cx="6818312" cy="1077912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1E1C2A"/>
                </a:solidFill>
                <a:latin typeface="+mj-lt"/>
                <a:ea typeface="+mj-ea"/>
                <a:cs typeface="+mj-cs"/>
              </a:rPr>
              <a:t>Межпредметные связи</a:t>
            </a:r>
            <a:r>
              <a:rPr lang="en-US" sz="3200" b="1" dirty="0">
                <a:solidFill>
                  <a:srgbClr val="1E1C2A"/>
                </a:solidFill>
                <a:latin typeface="+mj-lt"/>
                <a:ea typeface="+mj-ea"/>
                <a:cs typeface="+mj-cs"/>
              </a:rPr>
              <a:t>: </a:t>
            </a:r>
            <a:r>
              <a:rPr lang="ru-RU" sz="3200" b="1" dirty="0">
                <a:solidFill>
                  <a:srgbClr val="1E1C2A"/>
                </a:solidFill>
                <a:latin typeface="+mj-lt"/>
                <a:ea typeface="+mj-ea"/>
                <a:cs typeface="+mj-cs"/>
              </a:rPr>
              <a:t>русский язык</a:t>
            </a:r>
          </a:p>
        </p:txBody>
      </p:sp>
    </p:spTree>
    <p:extLst>
      <p:ext uri="{BB962C8B-B14F-4D97-AF65-F5344CB8AC3E}">
        <p14:creationId xmlns:p14="http://schemas.microsoft.com/office/powerpoint/2010/main" xmlns="" val="27164860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411413" y="44450"/>
            <a:ext cx="6121400" cy="1098550"/>
          </a:xfrm>
        </p:spPr>
        <p:txBody>
          <a:bodyPr/>
          <a:lstStyle/>
          <a:p>
            <a:pPr eaLnBrk="1" hangingPunct="1"/>
            <a:r>
              <a:rPr lang="ru-RU" altLang="ru-RU" sz="3200" b="1" smtClean="0">
                <a:solidFill>
                  <a:schemeClr val="tx1"/>
                </a:solidFill>
              </a:rPr>
              <a:t>Межпредметные связи: </a:t>
            </a:r>
            <a:br>
              <a:rPr lang="ru-RU" altLang="ru-RU" sz="3200" b="1" smtClean="0">
                <a:solidFill>
                  <a:schemeClr val="tx1"/>
                </a:solidFill>
              </a:rPr>
            </a:br>
            <a:r>
              <a:rPr lang="ru-RU" altLang="ru-RU" sz="3200" b="1" smtClean="0">
                <a:solidFill>
                  <a:schemeClr val="tx1"/>
                </a:solidFill>
              </a:rPr>
              <a:t>Русский язык</a:t>
            </a:r>
          </a:p>
        </p:txBody>
      </p:sp>
      <p:pic>
        <p:nvPicPr>
          <p:cNvPr id="95235" name="Picture 6" descr="F:\Русское слово-Смоленску\Etika tetrad\Etika_Stud_4_2012_with_pics-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" y="1268413"/>
            <a:ext cx="5360988" cy="4572000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36" name="Picture 5" descr="F:\Русское слово-Смоленску\PresentNew\Etika_Stud_4_2012_with_pics-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375" y="4941888"/>
            <a:ext cx="5360988" cy="1500187"/>
          </a:xfrm>
          <a:prstGeom prst="rect">
            <a:avLst/>
          </a:prstGeom>
          <a:noFill/>
          <a:ln>
            <a:noFill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8991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195513" y="188913"/>
            <a:ext cx="4757737" cy="725487"/>
          </a:xfrm>
        </p:spPr>
        <p:txBody>
          <a:bodyPr/>
          <a:lstStyle/>
          <a:p>
            <a:pPr eaLnBrk="1" hangingPunct="1"/>
            <a:r>
              <a:rPr lang="ru-RU" altLang="ru-RU" sz="3600" b="1" smtClean="0">
                <a:solidFill>
                  <a:schemeClr val="tx1"/>
                </a:solidFill>
              </a:rPr>
              <a:t>Работа со словом</a:t>
            </a:r>
          </a:p>
        </p:txBody>
      </p:sp>
      <p:pic>
        <p:nvPicPr>
          <p:cNvPr id="99331" name="Picture 2" descr="C:\Documents and Settings\Admin\Рабочий стол\Etika tetrad\Etika_Stud_4_2012_with_pics-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981075"/>
            <a:ext cx="5360987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2" name="Picture 3" descr="C:\Documents and Settings\Admin\Рабочий стол\Etika tetrad\Etika_Stud_4_2012_with_pics-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14688" y="2357438"/>
            <a:ext cx="525462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3" name="Picture 4" descr="C:\Documents and Settings\Admin\Рабочий стол\Etika tetrad\Etika_Stud_4_2012_with_pics-4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11513" y="4214813"/>
            <a:ext cx="5360987" cy="264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9447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6113" y="981075"/>
            <a:ext cx="7886700" cy="5400675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4359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0113" y="908050"/>
            <a:ext cx="7127875" cy="1944688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3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13" y="2852738"/>
            <a:ext cx="8135937" cy="3816350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8371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339975" y="188913"/>
            <a:ext cx="5829300" cy="1036637"/>
          </a:xfrm>
        </p:spPr>
        <p:txBody>
          <a:bodyPr/>
          <a:lstStyle/>
          <a:p>
            <a:pPr eaLnBrk="1" hangingPunct="1">
              <a:lnSpc>
                <a:spcPct val="70000"/>
              </a:lnSpc>
              <a:defRPr/>
            </a:pPr>
            <a:r>
              <a:rPr lang="ru-RU" altLang="ru-RU" sz="3200" b="1" dirty="0" smtClean="0">
                <a:solidFill>
                  <a:schemeClr val="tx1"/>
                </a:solidFill>
                <a:latin typeface="+mn-lt"/>
              </a:rPr>
              <a:t>Работа с пословицами </a:t>
            </a:r>
            <a:r>
              <a:rPr lang="en-US" altLang="ru-RU" sz="32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en-US" altLang="ru-RU" sz="3200" b="1" dirty="0" smtClean="0">
                <a:solidFill>
                  <a:schemeClr val="tx1"/>
                </a:solidFill>
                <a:latin typeface="+mn-lt"/>
              </a:rPr>
            </a:br>
            <a:r>
              <a:rPr lang="ru-RU" altLang="ru-RU" sz="3200" b="1" dirty="0" smtClean="0">
                <a:solidFill>
                  <a:schemeClr val="tx1"/>
                </a:solidFill>
                <a:latin typeface="+mn-lt"/>
              </a:rPr>
              <a:t>и поговорками</a:t>
            </a:r>
          </a:p>
        </p:txBody>
      </p:sp>
      <p:pic>
        <p:nvPicPr>
          <p:cNvPr id="97283" name="Picture 2" descr="C:\Documents and Settings\Admin\Рабочий стол\Etika tetrad\Etika_Stud_4_2012_with_pics-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188" y="1357313"/>
            <a:ext cx="5360987" cy="225583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4" name="Picture 3" descr="C:\Documents and Settings\Admin\Рабочий стол\Etika tetrad\Etika_Stud_4_2012_with_pics-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938" y="5516563"/>
            <a:ext cx="5360987" cy="1046162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5" name="Picture 4" descr="C:\Documents and Settings\Admin\Рабочий стол\Etika tetrad\Etika_Stud_4_2012_with_pics-3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3429000"/>
            <a:ext cx="5360988" cy="1397000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Прямая соединительная линия 7"/>
          <p:cNvCxnSpPr/>
          <p:nvPr/>
        </p:nvCxnSpPr>
        <p:spPr>
          <a:xfrm rot="10800000">
            <a:off x="500063" y="5216525"/>
            <a:ext cx="7858125" cy="0"/>
          </a:xfrm>
          <a:prstGeom prst="line">
            <a:avLst/>
          </a:prstGeom>
          <a:ln w="762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015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55875" y="115888"/>
            <a:ext cx="5829300" cy="1143000"/>
          </a:xfrm>
        </p:spPr>
        <p:txBody>
          <a:bodyPr/>
          <a:lstStyle/>
          <a:p>
            <a:pPr eaLnBrk="1" hangingPunct="1">
              <a:lnSpc>
                <a:spcPct val="70000"/>
              </a:lnSpc>
              <a:defRPr/>
            </a:pPr>
            <a:r>
              <a:rPr lang="ru-RU" altLang="ru-RU" sz="3600" b="1" dirty="0" smtClean="0">
                <a:solidFill>
                  <a:schemeClr val="tx1"/>
                </a:solidFill>
                <a:latin typeface="+mn-lt"/>
              </a:rPr>
              <a:t>Работа с пословицами </a:t>
            </a:r>
            <a:r>
              <a:rPr lang="en-US" altLang="ru-RU" sz="36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en-US" altLang="ru-RU" sz="3600" b="1" dirty="0" smtClean="0">
                <a:solidFill>
                  <a:schemeClr val="tx1"/>
                </a:solidFill>
                <a:latin typeface="+mn-lt"/>
              </a:rPr>
            </a:br>
            <a:r>
              <a:rPr lang="ru-RU" altLang="ru-RU" sz="3600" b="1" dirty="0" smtClean="0">
                <a:solidFill>
                  <a:schemeClr val="tx1"/>
                </a:solidFill>
                <a:latin typeface="+mn-lt"/>
              </a:rPr>
              <a:t>и поговорками</a:t>
            </a:r>
          </a:p>
        </p:txBody>
      </p:sp>
      <p:pic>
        <p:nvPicPr>
          <p:cNvPr id="98307" name="Picture 2" descr="F:\Русское слово-Смоленску\PresentNew\Etika_Stud_4_2012_with_pics-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41425" y="1500188"/>
            <a:ext cx="7548563" cy="492918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5074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536" y="260648"/>
            <a:ext cx="8291264" cy="586551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altLang="ru-RU" b="1" i="1" dirty="0" smtClean="0"/>
              <a:t>	Группа выбирает одно из приведенных крылатых выражений и </a:t>
            </a:r>
            <a:r>
              <a:rPr lang="ru-RU" altLang="ru-RU" b="1" i="1" dirty="0" smtClean="0">
                <a:solidFill>
                  <a:srgbClr val="C00000"/>
                </a:solidFill>
              </a:rPr>
              <a:t>сочиняет</a:t>
            </a:r>
            <a:r>
              <a:rPr lang="ru-RU" altLang="ru-RU" b="1" i="1" dirty="0" smtClean="0"/>
              <a:t> историю, раскрывающую его.</a:t>
            </a:r>
          </a:p>
          <a:p>
            <a:pPr marL="514350" indent="-514350" algn="just">
              <a:buAutoNum type="arabicPeriod"/>
            </a:pPr>
            <a:r>
              <a:rPr lang="ru-RU" altLang="ru-RU" b="1" dirty="0" smtClean="0"/>
              <a:t>Не тем богат, что есть, а тем богат, чем поделиться рад.</a:t>
            </a:r>
          </a:p>
          <a:p>
            <a:pPr marL="514350" indent="-514350" algn="just">
              <a:buAutoNum type="arabicPeriod"/>
            </a:pPr>
            <a:r>
              <a:rPr lang="ru-RU" altLang="ru-RU" b="1" dirty="0" smtClean="0"/>
              <a:t>Не богат, да тороват (щедр), гостям рад.</a:t>
            </a:r>
          </a:p>
          <a:p>
            <a:pPr marL="514350" indent="-514350" algn="just">
              <a:buAutoNum type="arabicPeriod"/>
            </a:pPr>
            <a:r>
              <a:rPr lang="ru-RU" altLang="ru-RU" b="1" dirty="0" smtClean="0"/>
              <a:t>У скупого обед не сварится, пока гость не уйдет.</a:t>
            </a:r>
          </a:p>
          <a:p>
            <a:pPr marL="514350" indent="-514350" algn="just">
              <a:buAutoNum type="arabicPeriod"/>
            </a:pPr>
            <a:r>
              <a:rPr lang="ru-RU" altLang="ru-RU" b="1" dirty="0" smtClean="0"/>
              <a:t>Кто господин деньгам, а кто слуга.</a:t>
            </a:r>
            <a:endParaRPr lang="ru-RU" altLang="ru-RU" dirty="0" smtClean="0"/>
          </a:p>
          <a:p>
            <a:pPr marL="609600" indent="-609600" algn="just">
              <a:buFontTx/>
              <a:buNone/>
            </a:pPr>
            <a:endParaRPr lang="ru-RU" altLang="ru-RU" b="1" dirty="0">
              <a:solidFill>
                <a:srgbClr val="FF3399"/>
              </a:solidFill>
            </a:endParaRPr>
          </a:p>
          <a:p>
            <a:pPr marL="609600" indent="-609600" algn="just">
              <a:buFontTx/>
              <a:buNone/>
            </a:pPr>
            <a:endParaRPr lang="ru-RU" altLang="ru-RU" dirty="0"/>
          </a:p>
          <a:p>
            <a:pPr marL="609600" indent="-609600" algn="just">
              <a:buFontTx/>
              <a:buNone/>
            </a:pPr>
            <a:endParaRPr lang="ru-RU" altLang="ru-RU" dirty="0"/>
          </a:p>
          <a:p>
            <a:pPr marL="609600" indent="-609600">
              <a:buFontTx/>
              <a:buNone/>
            </a:pPr>
            <a:endParaRPr lang="ru-RU" altLang="ru-RU" dirty="0"/>
          </a:p>
        </p:txBody>
      </p:sp>
      <p:sp>
        <p:nvSpPr>
          <p:cNvPr id="5" name="Овал 4"/>
          <p:cNvSpPr/>
          <p:nvPr/>
        </p:nvSpPr>
        <p:spPr>
          <a:xfrm>
            <a:off x="821766" y="340869"/>
            <a:ext cx="457200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0316407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459038" y="0"/>
            <a:ext cx="4992687" cy="1500188"/>
          </a:xfrm>
        </p:spPr>
        <p:txBody>
          <a:bodyPr/>
          <a:lstStyle/>
          <a:p>
            <a:pPr eaLnBrk="1" hangingPunct="1">
              <a:lnSpc>
                <a:spcPct val="70000"/>
              </a:lnSpc>
              <a:defRPr/>
            </a:pPr>
            <a:r>
              <a:rPr lang="ru-RU" altLang="ru-RU" sz="3600" b="1" dirty="0" smtClean="0">
                <a:solidFill>
                  <a:schemeClr val="tx1"/>
                </a:solidFill>
                <a:latin typeface="+mn-lt"/>
              </a:rPr>
              <a:t>Заполнение таблиц </a:t>
            </a:r>
            <a:r>
              <a:rPr lang="en-US" altLang="ru-RU" sz="36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en-US" altLang="ru-RU" sz="3600" b="1" dirty="0" smtClean="0">
                <a:solidFill>
                  <a:schemeClr val="tx1"/>
                </a:solidFill>
                <a:latin typeface="+mn-lt"/>
              </a:rPr>
            </a:br>
            <a:r>
              <a:rPr lang="ru-RU" altLang="ru-RU" sz="3600" b="1" dirty="0" smtClean="0">
                <a:solidFill>
                  <a:schemeClr val="tx1"/>
                </a:solidFill>
                <a:latin typeface="+mn-lt"/>
              </a:rPr>
              <a:t>и схем</a:t>
            </a:r>
          </a:p>
        </p:txBody>
      </p:sp>
      <p:pic>
        <p:nvPicPr>
          <p:cNvPr id="101379" name="Picture 2" descr="F:\Русское слово-Смоленску\PresentNew\Etika_Stud_4_2012_with_pics-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313" y="1500188"/>
            <a:ext cx="4491037" cy="3533775"/>
          </a:xfrm>
          <a:prstGeom prst="rect">
            <a:avLst/>
          </a:prstGeom>
          <a:noFill/>
          <a:ln>
            <a:noFill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0" name="Picture 6" descr="F:\Русское слово-Смоленску\PresentNew\Etika_Stud_4_2012_with_pics-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05338" y="1503363"/>
            <a:ext cx="4538662" cy="5354637"/>
          </a:xfrm>
          <a:prstGeom prst="rect">
            <a:avLst/>
          </a:prstGeom>
          <a:noFill/>
          <a:ln>
            <a:noFill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4862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Admin\Рабочий стол\СКАНЫ ОРКСЭ-ОПК\Сканы Вентана-Граф  ОРКСЭ ОПК\Рубрики\Групповая работа\Задания ВГ 0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857250"/>
            <a:ext cx="4214812" cy="5789613"/>
          </a:xfrm>
          <a:prstGeom prst="rect">
            <a:avLst/>
          </a:prstGeom>
          <a:noFill/>
          <a:ln>
            <a:solidFill>
              <a:schemeClr val="accent5">
                <a:lumMod val="25000"/>
              </a:schemeClr>
            </a:solidFill>
          </a:ln>
        </p:spPr>
      </p:pic>
      <p:pic>
        <p:nvPicPr>
          <p:cNvPr id="6147" name="Picture 3" descr="C:\Documents and Settings\Admin\Рабочий стол\СКАНЫ ОРКСЭ-ОПК\Сканы Вентана-Граф  ОРКСЭ ОПК\Рубрики\Групповая работа\Задания ВГ 0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857250"/>
            <a:ext cx="4403725" cy="5786438"/>
          </a:xfrm>
          <a:prstGeom prst="rect">
            <a:avLst/>
          </a:prstGeom>
          <a:noFill/>
          <a:ln>
            <a:solidFill>
              <a:schemeClr val="accent5">
                <a:lumMod val="25000"/>
              </a:schemeClr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3203848" y="188640"/>
            <a:ext cx="280532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B80000"/>
                </a:solidFill>
                <a:latin typeface="Calibri"/>
                <a:cs typeface="Arial" pitchFamily="34" charset="0"/>
              </a:rPr>
              <a:t>Работа в группах</a:t>
            </a:r>
          </a:p>
        </p:txBody>
      </p:sp>
      <p:grpSp>
        <p:nvGrpSpPr>
          <p:cNvPr id="5" name="Группа 15"/>
          <p:cNvGrpSpPr/>
          <p:nvPr/>
        </p:nvGrpSpPr>
        <p:grpSpPr>
          <a:xfrm>
            <a:off x="8001000" y="6491330"/>
            <a:ext cx="1057747" cy="290470"/>
            <a:chOff x="8274926" y="6319480"/>
            <a:chExt cx="1622021" cy="447990"/>
          </a:xfrm>
        </p:grpSpPr>
        <p:pic>
          <p:nvPicPr>
            <p:cNvPr id="6" name="Picture 4" descr="C:\Users\Марина\Desktop\ввв.gi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318134" y="6319480"/>
              <a:ext cx="578813" cy="402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</p:pic>
        <p:pic>
          <p:nvPicPr>
            <p:cNvPr id="7" name="Picture 6" descr="C:\Documents and Settings\shestak\Рабочий стол\000002553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274926" y="6334507"/>
              <a:ext cx="547830" cy="432963"/>
            </a:xfrm>
            <a:prstGeom prst="rect">
              <a:avLst/>
            </a:prstGeom>
            <a:noFill/>
          </p:spPr>
        </p:pic>
        <p:pic>
          <p:nvPicPr>
            <p:cNvPr id="8" name="Picture 2" descr="C:\Documents and Settings\shestak\Рабочий стол\LogoMain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797516" y="6331580"/>
              <a:ext cx="554713" cy="412073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60851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6306" name="Picture 2" descr="C:\Documents and Settings\Admin\Рабочий стол\СКАНЫ ОРКСЭ-ОПК\Сканы Вентана-Граф  ОРКСЭ ОПК\Рубрики\работа в парах\Задания ВГ 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1711325"/>
            <a:ext cx="3429000" cy="214312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866307" name="Picture 3" descr="C:\Documents and Settings\Admin\Рабочий стол\СКАНЫ ОРКСЭ-ОПК\Сканы Вентана-Граф  ОРКСЭ ОПК\Рубрики\работа в парах\Задания ВГ 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3862388"/>
            <a:ext cx="3429000" cy="928687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866308" name="Picture 5" descr="C:\Documents and Settings\Admin\Рабочий стол\СКАНЫ ОРКСЭ-ОПК\Сканы Вентана-Граф  ОРКСЭ ОПК\Рубрики\работа в парах\Задания ВГ 004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5988" y="2600325"/>
            <a:ext cx="3429000" cy="2246313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866309" name="Picture 6" descr="C:\Documents and Settings\Admin\Рабочий стол\СКАНЫ ОРКСЭ-ОПК\Сканы Вентана-Граф  ОРКСЭ ОПК\Рубрики\работа в парах\Задания ВГ 00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37100" y="4846638"/>
            <a:ext cx="3429000" cy="11938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866310" name="Picture 9" descr="C:\Documents and Settings\Admin\Рабочий стол\СКАНЫ ОРКСЭ-ОПК\Сканы Вентана-Граф  ОРКСЭ ОПК\Рубрики\работа в парах\Задания ВГ 04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95738" y="1304925"/>
            <a:ext cx="4891087" cy="781050"/>
          </a:xfrm>
          <a:prstGeom prst="rect">
            <a:avLst/>
          </a:prstGeom>
          <a:noFill/>
          <a:ln w="9525">
            <a:solidFill>
              <a:srgbClr val="B80000"/>
            </a:solidFill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275856" y="188640"/>
            <a:ext cx="249799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B80000"/>
                </a:solidFill>
                <a:latin typeface="Calibri"/>
                <a:cs typeface="Arial" pitchFamily="34" charset="0"/>
              </a:rPr>
              <a:t>Работа в парах</a:t>
            </a:r>
          </a:p>
        </p:txBody>
      </p:sp>
      <p:grpSp>
        <p:nvGrpSpPr>
          <p:cNvPr id="8" name="Группа 15"/>
          <p:cNvGrpSpPr/>
          <p:nvPr/>
        </p:nvGrpSpPr>
        <p:grpSpPr>
          <a:xfrm>
            <a:off x="8001000" y="6491330"/>
            <a:ext cx="1057747" cy="290470"/>
            <a:chOff x="8274926" y="6319480"/>
            <a:chExt cx="1622021" cy="447990"/>
          </a:xfrm>
        </p:grpSpPr>
        <p:pic>
          <p:nvPicPr>
            <p:cNvPr id="9" name="Picture 4" descr="C:\Users\Марина\Desktop\ввв.gif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318134" y="6319480"/>
              <a:ext cx="578813" cy="402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</p:pic>
        <p:pic>
          <p:nvPicPr>
            <p:cNvPr id="11" name="Picture 6" descr="C:\Documents and Settings\shestak\Рабочий стол\000002553.jp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8274926" y="6334507"/>
              <a:ext cx="547830" cy="432963"/>
            </a:xfrm>
            <a:prstGeom prst="rect">
              <a:avLst/>
            </a:prstGeom>
            <a:noFill/>
          </p:spPr>
        </p:pic>
        <p:pic>
          <p:nvPicPr>
            <p:cNvPr id="12" name="Picture 2" descr="C:\Documents and Settings\shestak\Рабочий стол\LogoMain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8797516" y="6331580"/>
              <a:ext cx="554713" cy="412073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1554" name="Picture 2" descr="C:\Users\Ирина\Desktop\Попова И. Л\ОРКСЭ, тетрадь ОСЭ, с.9, работа в парах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857250"/>
            <a:ext cx="8858250" cy="578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195513" y="214313"/>
            <a:ext cx="4824412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rgbClr val="B8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Работа в парах</a:t>
            </a:r>
          </a:p>
        </p:txBody>
      </p:sp>
    </p:spTree>
    <p:extLst>
      <p:ext uri="{BB962C8B-B14F-4D97-AF65-F5344CB8AC3E}">
        <p14:creationId xmlns:p14="http://schemas.microsoft.com/office/powerpoint/2010/main" xmlns="" val="262387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Admin\Рабочий стол\СКАНЫ ОРКСЭ-ОПК\Сканы Вентана-Граф  ОРКСЭ ОПК\Рубрики\Проекты\Задания ВГ 0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500063"/>
            <a:ext cx="6205537" cy="1511300"/>
          </a:xfrm>
          <a:prstGeom prst="rect">
            <a:avLst/>
          </a:prstGeom>
          <a:noFill/>
          <a:ln>
            <a:solidFill>
              <a:schemeClr val="accent5">
                <a:lumMod val="25000"/>
              </a:schemeClr>
            </a:solidFill>
          </a:ln>
        </p:spPr>
      </p:pic>
      <p:pic>
        <p:nvPicPr>
          <p:cNvPr id="9219" name="Picture 3" descr="C:\Documents and Settings\Admin\Рабочий стол\СКАНЫ ОРКСЭ-ОПК\Сканы Вентана-Граф  ОРКСЭ ОПК\Рубрики\Проекты\Задания ВГ 035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2571750"/>
            <a:ext cx="5872163" cy="1335088"/>
          </a:xfrm>
          <a:prstGeom prst="rect">
            <a:avLst/>
          </a:prstGeom>
          <a:noFill/>
          <a:ln>
            <a:solidFill>
              <a:schemeClr val="accent5">
                <a:lumMod val="25000"/>
              </a:schemeClr>
            </a:solidFill>
          </a:ln>
        </p:spPr>
      </p:pic>
      <p:pic>
        <p:nvPicPr>
          <p:cNvPr id="9220" name="Picture 4" descr="C:\Documents and Settings\Admin\Рабочий стол\СКАНЫ ОРКСЭ-ОПК\Сканы Вентана-Граф  ОРКСЭ ОПК\Рубрики\Проекты\Задания ВГ 06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" y="4643438"/>
            <a:ext cx="6003925" cy="1587500"/>
          </a:xfrm>
          <a:prstGeom prst="rect">
            <a:avLst/>
          </a:prstGeom>
          <a:noFill/>
          <a:ln>
            <a:solidFill>
              <a:schemeClr val="accent5">
                <a:lumMod val="25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52400" y="2549525"/>
            <a:ext cx="2678113" cy="9540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B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pitchFamily="34" charset="0"/>
              </a:rPr>
              <a:t>Проектная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B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pitchFamily="34" charset="0"/>
              </a:rPr>
              <a:t>деятельность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7254" y="188640"/>
            <a:ext cx="8291264" cy="5865515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altLang="ru-RU" b="1" dirty="0" smtClean="0">
                <a:solidFill>
                  <a:srgbClr val="FF3399"/>
                </a:solidFill>
              </a:rPr>
              <a:t> </a:t>
            </a:r>
            <a:r>
              <a:rPr lang="ru-RU" altLang="ru-RU" b="1" i="1" dirty="0" smtClean="0">
                <a:solidFill>
                  <a:srgbClr val="C00000"/>
                </a:solidFill>
              </a:rPr>
              <a:t>	</a:t>
            </a:r>
            <a:r>
              <a:rPr lang="en-US" altLang="ru-RU" b="1" i="1" dirty="0" smtClean="0">
                <a:solidFill>
                  <a:srgbClr val="C00000"/>
                </a:solidFill>
              </a:rPr>
              <a:t>III. </a:t>
            </a:r>
            <a:r>
              <a:rPr lang="ru-RU" altLang="ru-RU" b="1" i="1" dirty="0" err="1" smtClean="0"/>
              <a:t>Метапредметные</a:t>
            </a:r>
            <a:r>
              <a:rPr lang="ru-RU" altLang="ru-RU" b="1" i="1" dirty="0" smtClean="0"/>
              <a:t> результаты</a:t>
            </a:r>
          </a:p>
          <a:p>
            <a:pPr marL="609600" indent="-609600" algn="just">
              <a:buFontTx/>
              <a:buNone/>
            </a:pPr>
            <a:endParaRPr lang="ru-RU" altLang="ru-RU" dirty="0"/>
          </a:p>
          <a:p>
            <a:pPr marL="609600" indent="-609600" algn="just">
              <a:buFontTx/>
              <a:buNone/>
            </a:pPr>
            <a:r>
              <a:rPr lang="ru-RU" altLang="ru-RU" sz="2800" b="1" i="1" dirty="0" smtClean="0">
                <a:solidFill>
                  <a:srgbClr val="C00000"/>
                </a:solidFill>
              </a:rPr>
              <a:t>1) общечеловеческие</a:t>
            </a:r>
            <a:endParaRPr lang="ru-RU" altLang="ru-RU" sz="2800" b="1" i="1" dirty="0">
              <a:solidFill>
                <a:srgbClr val="C00000"/>
              </a:solidFill>
            </a:endParaRPr>
          </a:p>
          <a:p>
            <a:pPr marL="609600" indent="-609600">
              <a:buFontTx/>
              <a:buNone/>
            </a:pPr>
            <a:r>
              <a:rPr lang="ru-RU" altLang="ru-RU" sz="2800" b="1" i="1" dirty="0" smtClean="0">
                <a:solidFill>
                  <a:srgbClr val="C00000"/>
                </a:solidFill>
              </a:rPr>
              <a:t>ценности					3) рефлексивные </a:t>
            </a:r>
          </a:p>
          <a:p>
            <a:pPr marL="609600" indent="-609600">
              <a:buFontTx/>
              <a:buNone/>
            </a:pPr>
            <a:r>
              <a:rPr lang="ru-RU" altLang="ru-RU" sz="2800" b="1" i="1" dirty="0">
                <a:solidFill>
                  <a:srgbClr val="C00000"/>
                </a:solidFill>
              </a:rPr>
              <a:t>	</a:t>
            </a:r>
            <a:r>
              <a:rPr lang="ru-RU" altLang="ru-RU" sz="2800" b="1" i="1" dirty="0" smtClean="0">
                <a:solidFill>
                  <a:srgbClr val="C00000"/>
                </a:solidFill>
              </a:rPr>
              <a:t>							умения</a:t>
            </a:r>
          </a:p>
          <a:p>
            <a:pPr marL="609600" indent="-609600">
              <a:buFontTx/>
              <a:buNone/>
            </a:pPr>
            <a:r>
              <a:rPr lang="ru-RU" altLang="ru-RU" sz="2800" b="1" dirty="0">
                <a:solidFill>
                  <a:srgbClr val="C00000"/>
                </a:solidFill>
              </a:rPr>
              <a:t>	</a:t>
            </a:r>
            <a:r>
              <a:rPr lang="ru-RU" altLang="ru-RU" sz="2800" b="1" dirty="0" smtClean="0">
                <a:solidFill>
                  <a:srgbClr val="C00000"/>
                </a:solidFill>
              </a:rPr>
              <a:t>		2) </a:t>
            </a:r>
            <a:r>
              <a:rPr lang="ru-RU" altLang="ru-RU" sz="2800" b="1" i="1" dirty="0" smtClean="0">
                <a:solidFill>
                  <a:srgbClr val="C00000"/>
                </a:solidFill>
              </a:rPr>
              <a:t>интеллектуальные</a:t>
            </a:r>
          </a:p>
          <a:p>
            <a:pPr marL="609600" indent="-609600">
              <a:buFontTx/>
              <a:buNone/>
            </a:pPr>
            <a:r>
              <a:rPr lang="ru-RU" altLang="ru-RU" sz="2800" b="1" i="1" dirty="0">
                <a:solidFill>
                  <a:srgbClr val="C00000"/>
                </a:solidFill>
              </a:rPr>
              <a:t>	</a:t>
            </a:r>
            <a:r>
              <a:rPr lang="ru-RU" altLang="ru-RU" sz="2800" b="1" i="1" dirty="0" smtClean="0">
                <a:solidFill>
                  <a:srgbClr val="C00000"/>
                </a:solidFill>
              </a:rPr>
              <a:t>		операции </a:t>
            </a:r>
          </a:p>
          <a:p>
            <a:pPr marL="609600" indent="-609600">
              <a:buFontTx/>
              <a:buNone/>
            </a:pPr>
            <a:r>
              <a:rPr lang="ru-RU" altLang="ru-RU" sz="2800" b="1" dirty="0">
                <a:solidFill>
                  <a:srgbClr val="C00000"/>
                </a:solidFill>
              </a:rPr>
              <a:t>	</a:t>
            </a:r>
            <a:r>
              <a:rPr lang="ru-RU" altLang="ru-RU" sz="2800" b="1" dirty="0" smtClean="0">
                <a:solidFill>
                  <a:srgbClr val="C00000"/>
                </a:solidFill>
              </a:rPr>
              <a:t>				</a:t>
            </a:r>
          </a:p>
          <a:p>
            <a:pPr marL="609600" indent="-609600">
              <a:buFontTx/>
              <a:buNone/>
            </a:pPr>
            <a:r>
              <a:rPr lang="ru-RU" altLang="ru-RU" sz="2800" b="1" dirty="0">
                <a:solidFill>
                  <a:srgbClr val="C00000"/>
                </a:solidFill>
              </a:rPr>
              <a:t>	</a:t>
            </a:r>
            <a:r>
              <a:rPr lang="ru-RU" altLang="ru-RU" sz="2800" b="1" dirty="0" smtClean="0">
                <a:solidFill>
                  <a:srgbClr val="C00000"/>
                </a:solidFill>
              </a:rPr>
              <a:t>				4) </a:t>
            </a:r>
            <a:r>
              <a:rPr lang="ru-RU" altLang="ru-RU" sz="2800" b="1" i="1" dirty="0" smtClean="0">
                <a:solidFill>
                  <a:srgbClr val="C00000"/>
                </a:solidFill>
              </a:rPr>
              <a:t>коммуникативные умения</a:t>
            </a:r>
          </a:p>
          <a:p>
            <a:pPr marL="609600" indent="-609600">
              <a:buFontTx/>
              <a:buNone/>
            </a:pPr>
            <a:endParaRPr lang="ru-RU" altLang="ru-RU" sz="2800" b="1" dirty="0">
              <a:solidFill>
                <a:srgbClr val="C00000"/>
              </a:solidFill>
            </a:endParaRPr>
          </a:p>
          <a:p>
            <a:pPr marL="609600" indent="-609600">
              <a:buFontTx/>
              <a:buNone/>
            </a:pPr>
            <a:endParaRPr lang="ru-RU" altLang="ru-RU" sz="2800" b="1" dirty="0" smtClean="0">
              <a:solidFill>
                <a:srgbClr val="C00000"/>
              </a:solidFill>
            </a:endParaRPr>
          </a:p>
          <a:p>
            <a:pPr marL="609600" indent="-609600">
              <a:buFontTx/>
              <a:buNone/>
            </a:pPr>
            <a:r>
              <a:rPr lang="ru-RU" altLang="ru-RU" sz="2800" b="1" i="1" dirty="0" smtClean="0">
                <a:solidFill>
                  <a:srgbClr val="C00000"/>
                </a:solidFill>
              </a:rPr>
              <a:t> 5) Нравственно-ценное поведение</a:t>
            </a:r>
          </a:p>
          <a:p>
            <a:pPr marL="609600" indent="-609600">
              <a:buFontTx/>
              <a:buNone/>
            </a:pPr>
            <a:endParaRPr lang="ru-RU" altLang="ru-RU" sz="2800" dirty="0"/>
          </a:p>
        </p:txBody>
      </p:sp>
      <p:sp>
        <p:nvSpPr>
          <p:cNvPr id="2" name="Стрелка вниз 1"/>
          <p:cNvSpPr/>
          <p:nvPr/>
        </p:nvSpPr>
        <p:spPr>
          <a:xfrm>
            <a:off x="1907705" y="664083"/>
            <a:ext cx="432048" cy="748693"/>
          </a:xfrm>
          <a:prstGeom prst="downArrow">
            <a:avLst>
              <a:gd name="adj1" fmla="val 50000"/>
              <a:gd name="adj2" fmla="val 4487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052736"/>
            <a:ext cx="506413" cy="171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4208" y="764704"/>
            <a:ext cx="506413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484784"/>
            <a:ext cx="506413" cy="2843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780928"/>
            <a:ext cx="506413" cy="2846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3053412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536" y="260648"/>
            <a:ext cx="8291264" cy="5865515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altLang="ru-RU" b="1" i="1" dirty="0" smtClean="0"/>
              <a:t>	Метапредметные результаты:</a:t>
            </a:r>
            <a:endParaRPr lang="en-US" altLang="ru-RU" i="1" dirty="0"/>
          </a:p>
          <a:p>
            <a:pPr marL="609600" indent="-609600" algn="just">
              <a:buFontTx/>
              <a:buAutoNum type="arabicParenR"/>
            </a:pPr>
            <a:r>
              <a:rPr lang="ru-RU" altLang="ru-RU" b="1" dirty="0" smtClean="0">
                <a:solidFill>
                  <a:srgbClr val="FF3399"/>
                </a:solidFill>
              </a:rPr>
              <a:t>Общечеловеческие ценности </a:t>
            </a:r>
            <a:r>
              <a:rPr lang="ru-RU" altLang="ru-RU" dirty="0" smtClean="0"/>
              <a:t>как сплав религиозных идей и традиций общества и народа.</a:t>
            </a:r>
          </a:p>
          <a:p>
            <a:pPr marL="609600" indent="-609600" algn="just">
              <a:buFontTx/>
              <a:buAutoNum type="arabicParenR"/>
            </a:pPr>
            <a:r>
              <a:rPr lang="ru-RU" altLang="ru-RU" b="1" dirty="0" smtClean="0">
                <a:solidFill>
                  <a:srgbClr val="FF0000"/>
                </a:solidFill>
              </a:rPr>
              <a:t>Интеллектуальные операции</a:t>
            </a:r>
            <a:r>
              <a:rPr lang="ru-RU" altLang="ru-RU" dirty="0" smtClean="0"/>
              <a:t> как способы освоения информации (анализа, сравнения, обобщения).</a:t>
            </a:r>
          </a:p>
          <a:p>
            <a:pPr marL="609600" indent="-609600" algn="just">
              <a:buFontTx/>
              <a:buAutoNum type="arabicParenR"/>
            </a:pPr>
            <a:r>
              <a:rPr lang="ru-RU" altLang="ru-RU" b="1" dirty="0" smtClean="0">
                <a:solidFill>
                  <a:srgbClr val="FF0000"/>
                </a:solidFill>
              </a:rPr>
              <a:t>Рефлексивные</a:t>
            </a:r>
            <a:r>
              <a:rPr lang="ru-RU" altLang="ru-RU" b="1" dirty="0" smtClean="0"/>
              <a:t> </a:t>
            </a:r>
            <a:r>
              <a:rPr lang="ru-RU" altLang="ru-RU" b="1" dirty="0" smtClean="0">
                <a:solidFill>
                  <a:srgbClr val="FF0000"/>
                </a:solidFill>
              </a:rPr>
              <a:t>умения </a:t>
            </a:r>
            <a:r>
              <a:rPr lang="ru-RU" altLang="ru-RU" dirty="0" smtClean="0"/>
              <a:t>как способы оценки: а) </a:t>
            </a:r>
            <a:r>
              <a:rPr lang="ru-RU" altLang="ru-RU" b="1" i="1" dirty="0" smtClean="0"/>
              <a:t>информации</a:t>
            </a:r>
            <a:r>
              <a:rPr lang="ru-RU" altLang="ru-RU" dirty="0" smtClean="0"/>
              <a:t> нравственно-этического содержания; б) </a:t>
            </a:r>
            <a:r>
              <a:rPr lang="ru-RU" altLang="ru-RU" b="1" i="1" dirty="0" smtClean="0"/>
              <a:t>поступков и поведения</a:t>
            </a:r>
            <a:r>
              <a:rPr lang="ru-RU" altLang="ru-RU" dirty="0" smtClean="0"/>
              <a:t> </a:t>
            </a:r>
            <a:r>
              <a:rPr lang="ru-RU" altLang="ru-RU" dirty="0"/>
              <a:t>(</a:t>
            </a:r>
            <a:r>
              <a:rPr lang="ru-RU" altLang="ru-RU" dirty="0" smtClean="0"/>
              <a:t>героев, реальных ситуаций и своего).</a:t>
            </a:r>
          </a:p>
          <a:p>
            <a:pPr marL="0" indent="0" algn="just">
              <a:buNone/>
            </a:pPr>
            <a:endParaRPr lang="ru-RU" altLang="ru-RU" b="1" dirty="0" smtClean="0">
              <a:solidFill>
                <a:srgbClr val="FF0000"/>
              </a:solidFill>
            </a:endParaRPr>
          </a:p>
          <a:p>
            <a:pPr marL="609600" indent="-609600" algn="just">
              <a:buFontTx/>
              <a:buNone/>
            </a:pPr>
            <a:endParaRPr lang="ru-RU" altLang="ru-RU" b="1" dirty="0">
              <a:solidFill>
                <a:srgbClr val="FF3399"/>
              </a:solidFill>
            </a:endParaRPr>
          </a:p>
          <a:p>
            <a:pPr marL="609600" indent="-609600" algn="just">
              <a:buFontTx/>
              <a:buNone/>
            </a:pPr>
            <a:endParaRPr lang="ru-RU" altLang="ru-RU" dirty="0"/>
          </a:p>
          <a:p>
            <a:pPr marL="609600" indent="-609600" algn="just">
              <a:buFontTx/>
              <a:buNone/>
            </a:pPr>
            <a:endParaRPr lang="ru-RU" altLang="ru-RU" dirty="0"/>
          </a:p>
          <a:p>
            <a:pPr marL="609600" indent="-609600">
              <a:buFontTx/>
              <a:buNone/>
            </a:pP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xmlns="" val="139937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536" y="260648"/>
            <a:ext cx="8291264" cy="586551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altLang="ru-RU" b="1" i="1" dirty="0" smtClean="0">
                <a:solidFill>
                  <a:srgbClr val="C00000"/>
                </a:solidFill>
              </a:rPr>
              <a:t>4)</a:t>
            </a:r>
            <a:r>
              <a:rPr lang="ru-RU" altLang="ru-RU" b="1" i="1" dirty="0" smtClean="0"/>
              <a:t> </a:t>
            </a:r>
            <a:r>
              <a:rPr lang="ru-RU" altLang="ru-RU" b="1" dirty="0" smtClean="0">
                <a:solidFill>
                  <a:srgbClr val="FF3399"/>
                </a:solidFill>
              </a:rPr>
              <a:t>Коммуникативные умения </a:t>
            </a:r>
            <a:r>
              <a:rPr lang="ru-RU" altLang="ru-RU" dirty="0" smtClean="0"/>
              <a:t>как условие успешного учебного диалога, владения разными видами речи – рассуждением, описанием, повествованием. </a:t>
            </a:r>
          </a:p>
          <a:p>
            <a:pPr marL="0" indent="0" algn="just">
              <a:buNone/>
            </a:pPr>
            <a:r>
              <a:rPr lang="ru-RU" altLang="ru-RU" sz="2800" i="1" dirty="0" smtClean="0"/>
              <a:t>Например, дети работают в группах. Группа выбирает репродукцию картины и выделяет главную мысль живописного полотна, готовят суждение – «почему картина так называется».</a:t>
            </a:r>
          </a:p>
          <a:p>
            <a:pPr marL="0" indent="0" algn="just">
              <a:buNone/>
            </a:pPr>
            <a:r>
              <a:rPr lang="ru-RU" altLang="ru-RU" b="1" dirty="0" smtClean="0">
                <a:solidFill>
                  <a:srgbClr val="C00000"/>
                </a:solidFill>
              </a:rPr>
              <a:t>5) Нравственно-ценное поведение </a:t>
            </a:r>
            <a:r>
              <a:rPr lang="ru-RU" altLang="ru-RU" dirty="0" smtClean="0"/>
              <a:t>как применение полученных знаний в деятельности.</a:t>
            </a:r>
            <a:endParaRPr lang="ru-RU" altLang="ru-RU" b="1" dirty="0" smtClean="0"/>
          </a:p>
          <a:p>
            <a:pPr marL="609600" indent="-609600" algn="just">
              <a:buFontTx/>
              <a:buNone/>
            </a:pPr>
            <a:endParaRPr lang="ru-RU" altLang="ru-RU" b="1" dirty="0">
              <a:solidFill>
                <a:srgbClr val="FF3399"/>
              </a:solidFill>
            </a:endParaRPr>
          </a:p>
          <a:p>
            <a:pPr marL="609600" indent="-609600" algn="just">
              <a:buFontTx/>
              <a:buNone/>
            </a:pPr>
            <a:endParaRPr lang="ru-RU" altLang="ru-RU" dirty="0"/>
          </a:p>
          <a:p>
            <a:pPr marL="609600" indent="-609600" algn="just">
              <a:buFontTx/>
              <a:buNone/>
            </a:pPr>
            <a:endParaRPr lang="ru-RU" altLang="ru-RU" dirty="0"/>
          </a:p>
          <a:p>
            <a:pPr marL="609600" indent="-609600">
              <a:buFontTx/>
              <a:buNone/>
            </a:pPr>
            <a:endParaRPr lang="ru-RU" altLang="ru-RU" dirty="0"/>
          </a:p>
        </p:txBody>
      </p:sp>
      <p:grpSp>
        <p:nvGrpSpPr>
          <p:cNvPr id="6" name="Группа 15"/>
          <p:cNvGrpSpPr/>
          <p:nvPr/>
        </p:nvGrpSpPr>
        <p:grpSpPr>
          <a:xfrm>
            <a:off x="8001000" y="6491330"/>
            <a:ext cx="1057747" cy="290470"/>
            <a:chOff x="8274926" y="6319480"/>
            <a:chExt cx="1622021" cy="447990"/>
          </a:xfrm>
        </p:grpSpPr>
        <p:pic>
          <p:nvPicPr>
            <p:cNvPr id="8" name="Picture 4" descr="C:\Users\Марина\Desktop\ввв.gi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318134" y="6319480"/>
              <a:ext cx="578813" cy="402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</p:pic>
        <p:pic>
          <p:nvPicPr>
            <p:cNvPr id="9" name="Picture 6" descr="C:\Documents and Settings\shestak\Рабочий стол\00000255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74926" y="6334507"/>
              <a:ext cx="547830" cy="432963"/>
            </a:xfrm>
            <a:prstGeom prst="rect">
              <a:avLst/>
            </a:prstGeom>
            <a:noFill/>
          </p:spPr>
        </p:pic>
        <p:pic>
          <p:nvPicPr>
            <p:cNvPr id="10" name="Picture 2" descr="C:\Documents and Settings\shestak\Рабочий стол\LogoMain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797516" y="6331580"/>
              <a:ext cx="554713" cy="412073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267164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Объект 2"/>
          <p:cNvSpPr>
            <a:spLocks noGrp="1"/>
          </p:cNvSpPr>
          <p:nvPr>
            <p:ph idx="1"/>
          </p:nvPr>
        </p:nvSpPr>
        <p:spPr>
          <a:xfrm>
            <a:off x="425450" y="188913"/>
            <a:ext cx="8291513" cy="593725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sz="3600" dirty="0" smtClean="0"/>
              <a:t>	  </a:t>
            </a:r>
            <a:r>
              <a:rPr lang="ru-RU" sz="3600" b="1" dirty="0" err="1" smtClean="0">
                <a:solidFill>
                  <a:srgbClr val="FF0000"/>
                </a:solidFill>
              </a:rPr>
              <a:t>Метапредметные</a:t>
            </a:r>
            <a:r>
              <a:rPr lang="ru-RU" sz="3600" b="1" dirty="0" smtClean="0">
                <a:solidFill>
                  <a:srgbClr val="FF0000"/>
                </a:solidFill>
              </a:rPr>
              <a:t> достижения</a:t>
            </a:r>
          </a:p>
          <a:p>
            <a:pPr marL="0" indent="0" eaLnBrk="1" hangingPunct="1">
              <a:buFont typeface="Arial" charset="0"/>
              <a:buNone/>
            </a:pPr>
            <a:endParaRPr lang="ru-RU" sz="3600" b="1" dirty="0" smtClean="0">
              <a:solidFill>
                <a:srgbClr val="FF0000"/>
              </a:solidFill>
            </a:endParaRPr>
          </a:p>
          <a:p>
            <a:pPr marL="0" indent="0" eaLnBrk="1" hangingPunct="1">
              <a:buFont typeface="Arial" charset="0"/>
              <a:buNone/>
            </a:pPr>
            <a:endParaRPr lang="ru-RU" sz="3600" b="1" dirty="0" smtClean="0">
              <a:solidFill>
                <a:srgbClr val="FF0000"/>
              </a:solidFill>
            </a:endParaRPr>
          </a:p>
          <a:p>
            <a:pPr marL="0" indent="0" eaLnBrk="1" hangingPunct="1">
              <a:buFont typeface="Arial" charset="0"/>
              <a:buNone/>
            </a:pPr>
            <a:r>
              <a:rPr lang="ru-RU" sz="3600" b="1" dirty="0" smtClean="0"/>
              <a:t>Функциональная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3600" b="1" dirty="0" smtClean="0"/>
              <a:t>грамотность		     	         Термины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3600" b="1" dirty="0" smtClean="0"/>
              <a:t>						и понятия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3600" b="1" dirty="0" smtClean="0"/>
              <a:t>		Универсальные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3600" b="1" dirty="0" smtClean="0"/>
              <a:t>		учебные 	действия</a:t>
            </a:r>
          </a:p>
        </p:txBody>
      </p:sp>
      <p:sp>
        <p:nvSpPr>
          <p:cNvPr id="5" name="Стрелка вниз 4"/>
          <p:cNvSpPr/>
          <p:nvPr/>
        </p:nvSpPr>
        <p:spPr>
          <a:xfrm>
            <a:off x="1500188" y="1071563"/>
            <a:ext cx="576262" cy="11525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994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836712"/>
            <a:ext cx="633413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37000" y="952500"/>
            <a:ext cx="633413" cy="341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75229397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395288" y="214313"/>
            <a:ext cx="8291512" cy="593725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/>
              <a:t>	</a:t>
            </a:r>
            <a:r>
              <a:rPr lang="ru-RU" b="1" dirty="0" smtClean="0">
                <a:solidFill>
                  <a:srgbClr val="FF0000"/>
                </a:solidFill>
              </a:rPr>
              <a:t>Функциональную </a:t>
            </a:r>
            <a:r>
              <a:rPr lang="ru-RU" b="1" dirty="0">
                <a:solidFill>
                  <a:srgbClr val="FF0000"/>
                </a:solidFill>
              </a:rPr>
              <a:t>грамотность </a:t>
            </a:r>
            <a:r>
              <a:rPr lang="ru-RU" b="1" dirty="0" smtClean="0">
                <a:solidFill>
                  <a:srgbClr val="FF0000"/>
                </a:solidFill>
              </a:rPr>
              <a:t>-	</a:t>
            </a:r>
            <a:r>
              <a:rPr lang="ru-RU" dirty="0" smtClean="0"/>
              <a:t>способность </a:t>
            </a:r>
            <a:r>
              <a:rPr lang="ru-RU" dirty="0"/>
              <a:t>человека использовать приобретаемые знания, умения и навыки для решения </a:t>
            </a:r>
            <a:r>
              <a:rPr lang="ru-RU" dirty="0" smtClean="0"/>
              <a:t>различных задач </a:t>
            </a:r>
            <a:r>
              <a:rPr lang="ru-RU" dirty="0"/>
              <a:t>в трех сферах: </a:t>
            </a:r>
            <a:endParaRPr lang="ru-RU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/>
              <a:t>		</a:t>
            </a:r>
            <a:r>
              <a:rPr lang="ru-RU" i="1" dirty="0" smtClean="0"/>
              <a:t>разные </a:t>
            </a:r>
            <a:r>
              <a:rPr lang="ru-RU" i="1" dirty="0"/>
              <a:t>виды деятельности; </a:t>
            </a:r>
            <a:endParaRPr lang="ru-RU" i="1" dirty="0" smtClean="0"/>
          </a:p>
          <a:p>
            <a:pPr marL="914400" lvl="2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i="1" dirty="0" smtClean="0"/>
              <a:t>	</a:t>
            </a:r>
            <a:r>
              <a:rPr lang="ru-RU" sz="3200" i="1" dirty="0" smtClean="0"/>
              <a:t>общение</a:t>
            </a:r>
            <a:r>
              <a:rPr lang="ru-RU" sz="3200" i="1" dirty="0"/>
              <a:t>; </a:t>
            </a:r>
            <a:endParaRPr lang="ru-RU" sz="3200" i="1" dirty="0" smtClean="0"/>
          </a:p>
          <a:p>
            <a:pPr marL="914400" lvl="2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200" i="1" dirty="0" smtClean="0"/>
              <a:t>	социальные отношения</a:t>
            </a:r>
            <a:r>
              <a:rPr lang="ru-RU" sz="3200" dirty="0" smtClean="0"/>
              <a:t> </a:t>
            </a:r>
            <a:endParaRPr lang="ru-RU" sz="3200" dirty="0"/>
          </a:p>
        </p:txBody>
      </p:sp>
      <p:sp>
        <p:nvSpPr>
          <p:cNvPr id="7" name="Овал 6"/>
          <p:cNvSpPr/>
          <p:nvPr/>
        </p:nvSpPr>
        <p:spPr>
          <a:xfrm>
            <a:off x="900113" y="2781300"/>
            <a:ext cx="719137" cy="5032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096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3436938"/>
            <a:ext cx="7445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4097338"/>
            <a:ext cx="7445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Группа 15"/>
          <p:cNvGrpSpPr/>
          <p:nvPr/>
        </p:nvGrpSpPr>
        <p:grpSpPr>
          <a:xfrm>
            <a:off x="8001000" y="6491330"/>
            <a:ext cx="1057747" cy="290470"/>
            <a:chOff x="8274926" y="6319480"/>
            <a:chExt cx="1622021" cy="447990"/>
          </a:xfrm>
        </p:grpSpPr>
        <p:pic>
          <p:nvPicPr>
            <p:cNvPr id="10" name="Picture 4" descr="C:\Users\Марина\Desktop\ввв.gi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318134" y="6319480"/>
              <a:ext cx="578813" cy="402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</p:pic>
        <p:pic>
          <p:nvPicPr>
            <p:cNvPr id="11" name="Picture 6" descr="C:\Documents and Settings\shestak\Рабочий стол\000002553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274926" y="6334507"/>
              <a:ext cx="547830" cy="432963"/>
            </a:xfrm>
            <a:prstGeom prst="rect">
              <a:avLst/>
            </a:prstGeom>
            <a:noFill/>
          </p:spPr>
        </p:pic>
        <p:pic>
          <p:nvPicPr>
            <p:cNvPr id="12" name="Picture 2" descr="C:\Documents and Settings\shestak\Рабочий стол\LogoMain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797516" y="6331580"/>
              <a:ext cx="554713" cy="412073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74604736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88913"/>
            <a:ext cx="8218487" cy="5937250"/>
          </a:xfrm>
        </p:spPr>
        <p:txBody>
          <a:bodyPr>
            <a:normAutofit fontScale="92500" lnSpcReduction="10000"/>
          </a:bodyPr>
          <a:lstStyle/>
          <a:p>
            <a:pPr marL="609600" indent="-609600" algn="ctr">
              <a:buFontTx/>
              <a:buNone/>
            </a:pPr>
            <a:r>
              <a:rPr lang="ru-RU" altLang="ru-RU" sz="2800" b="1" dirty="0">
                <a:solidFill>
                  <a:schemeClr val="accent2"/>
                </a:solidFill>
              </a:rPr>
              <a:t>	</a:t>
            </a:r>
            <a:r>
              <a:rPr lang="ru-RU" altLang="ru-RU" sz="2800" b="1" dirty="0" smtClean="0">
                <a:solidFill>
                  <a:schemeClr val="accent2"/>
                </a:solidFill>
              </a:rPr>
              <a:t>      </a:t>
            </a:r>
            <a:r>
              <a:rPr lang="ru-RU" altLang="ru-RU" b="1" dirty="0" smtClean="0">
                <a:solidFill>
                  <a:schemeClr val="accent2"/>
                </a:solidFill>
              </a:rPr>
              <a:t>Основные термины и понятия</a:t>
            </a:r>
            <a:endParaRPr lang="ru-RU" altLang="ru-RU" b="1" dirty="0">
              <a:solidFill>
                <a:schemeClr val="accent2"/>
              </a:solidFill>
            </a:endParaRPr>
          </a:p>
          <a:p>
            <a:pPr marL="609600" indent="-609600" algn="just">
              <a:buFontTx/>
              <a:buAutoNum type="arabicPeriod"/>
            </a:pPr>
            <a:r>
              <a:rPr lang="ru-RU" altLang="ru-RU" b="1" dirty="0" smtClean="0">
                <a:solidFill>
                  <a:schemeClr val="hlink"/>
                </a:solidFill>
              </a:rPr>
              <a:t>«</a:t>
            </a:r>
            <a:r>
              <a:rPr lang="ru-RU" altLang="ru-RU" b="1" dirty="0">
                <a:solidFill>
                  <a:schemeClr val="hlink"/>
                </a:solidFill>
              </a:rPr>
              <a:t>Духовно-нравственная культура»</a:t>
            </a:r>
          </a:p>
          <a:p>
            <a:pPr marL="609600" indent="-609600" algn="just">
              <a:buFontTx/>
              <a:buNone/>
            </a:pPr>
            <a:r>
              <a:rPr lang="ru-RU" altLang="ru-RU" dirty="0"/>
              <a:t>– </a:t>
            </a:r>
            <a:r>
              <a:rPr lang="ru-RU" altLang="ru-RU" sz="2800" dirty="0"/>
              <a:t>система ценностей человека, позволяющая не только успешно адаптироваться в обществе, но и существовать в нем без вреда для себя и других его </a:t>
            </a:r>
            <a:r>
              <a:rPr lang="ru-RU" altLang="ru-RU" sz="2800" dirty="0" smtClean="0"/>
              <a:t>членов.</a:t>
            </a:r>
          </a:p>
          <a:p>
            <a:pPr>
              <a:buFontTx/>
              <a:buNone/>
            </a:pPr>
            <a:r>
              <a:rPr lang="ru-RU" altLang="ru-RU" sz="2800" dirty="0" smtClean="0"/>
              <a:t> </a:t>
            </a:r>
            <a:r>
              <a:rPr lang="ru-RU" altLang="ru-RU" b="1" dirty="0">
                <a:solidFill>
                  <a:schemeClr val="hlink"/>
                </a:solidFill>
              </a:rPr>
              <a:t>2. </a:t>
            </a:r>
            <a:r>
              <a:rPr lang="ru-RU" altLang="ru-RU" sz="2800" b="1" dirty="0">
                <a:solidFill>
                  <a:schemeClr val="hlink"/>
                </a:solidFill>
              </a:rPr>
              <a:t>Религиозная культура</a:t>
            </a:r>
          </a:p>
          <a:p>
            <a:pPr>
              <a:buFontTx/>
              <a:buNone/>
            </a:pPr>
            <a:r>
              <a:rPr lang="ru-RU" altLang="ru-RU" sz="2800" dirty="0"/>
              <a:t>	- система взглядов на мир, ценности, нравственные идеи и правила поведения, особенности обрядов, традиций разных религий.</a:t>
            </a:r>
          </a:p>
          <a:p>
            <a:pPr algn="just">
              <a:buFontTx/>
              <a:buNone/>
            </a:pPr>
            <a:r>
              <a:rPr lang="ru-RU" altLang="ru-RU" b="1" dirty="0">
                <a:solidFill>
                  <a:schemeClr val="hlink"/>
                </a:solidFill>
              </a:rPr>
              <a:t>3. </a:t>
            </a:r>
            <a:r>
              <a:rPr lang="ru-RU" altLang="ru-RU" sz="2800" b="1" dirty="0">
                <a:solidFill>
                  <a:schemeClr val="hlink"/>
                </a:solidFill>
              </a:rPr>
              <a:t>Светская этика –</a:t>
            </a:r>
            <a:r>
              <a:rPr lang="ru-RU" altLang="ru-RU" sz="2800" b="1" dirty="0">
                <a:solidFill>
                  <a:schemeClr val="accent2"/>
                </a:solidFill>
              </a:rPr>
              <a:t> </a:t>
            </a:r>
            <a:r>
              <a:rPr lang="ru-RU" altLang="ru-RU" sz="2800" dirty="0" smtClean="0"/>
              <a:t>законы </a:t>
            </a:r>
            <a:r>
              <a:rPr lang="ru-RU" altLang="ru-RU" sz="2800" dirty="0"/>
              <a:t>и правила поведения в обществе, взаимоотношений между людьми, </a:t>
            </a:r>
            <a:r>
              <a:rPr lang="ru-RU" altLang="ru-RU" sz="2800" dirty="0" err="1"/>
              <a:t>не-</a:t>
            </a:r>
            <a:r>
              <a:rPr lang="ru-RU" altLang="ru-RU" sz="2800" dirty="0"/>
              <a:t> зависимые от принадлежности к религиозной вере.</a:t>
            </a:r>
          </a:p>
          <a:p>
            <a:pPr marL="609600" indent="-609600" algn="just">
              <a:buFontTx/>
              <a:buNone/>
            </a:pPr>
            <a:endParaRPr lang="ru-RU" altLang="ru-RU" sz="2800" dirty="0"/>
          </a:p>
        </p:txBody>
      </p:sp>
      <p:grpSp>
        <p:nvGrpSpPr>
          <p:cNvPr id="4" name="Группа 15"/>
          <p:cNvGrpSpPr/>
          <p:nvPr/>
        </p:nvGrpSpPr>
        <p:grpSpPr>
          <a:xfrm>
            <a:off x="8001000" y="6491330"/>
            <a:ext cx="1057747" cy="290470"/>
            <a:chOff x="8274926" y="6319480"/>
            <a:chExt cx="1622021" cy="447990"/>
          </a:xfrm>
        </p:grpSpPr>
        <p:pic>
          <p:nvPicPr>
            <p:cNvPr id="5" name="Picture 4" descr="C:\Users\Марина\Desktop\ввв.gi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318134" y="6319480"/>
              <a:ext cx="578813" cy="402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</p:pic>
        <p:pic>
          <p:nvPicPr>
            <p:cNvPr id="6" name="Picture 6" descr="C:\Documents and Settings\shestak\Рабочий стол\00000255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74926" y="6334507"/>
              <a:ext cx="547830" cy="432963"/>
            </a:xfrm>
            <a:prstGeom prst="rect">
              <a:avLst/>
            </a:prstGeom>
            <a:noFill/>
          </p:spPr>
        </p:pic>
        <p:pic>
          <p:nvPicPr>
            <p:cNvPr id="7" name="Picture 2" descr="C:\Documents and Settings\shestak\Рабочий стол\LogoMain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797516" y="6331580"/>
              <a:ext cx="554713" cy="412073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306478498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8313" y="188913"/>
            <a:ext cx="8218487" cy="5937250"/>
          </a:xfrm>
        </p:spPr>
        <p:txBody>
          <a:bodyPr rtlCol="0">
            <a:norm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/>
              <a:t>	</a:t>
            </a:r>
            <a:r>
              <a:rPr lang="ru-RU" b="1" dirty="0" smtClean="0">
                <a:solidFill>
                  <a:srgbClr val="FF0000"/>
                </a:solidFill>
              </a:rPr>
              <a:t>Для понимания сущности термина и понятия необходимо отвечать на следующие вопросы: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b="1" dirty="0" smtClean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b="1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 smtClean="0"/>
              <a:t>С каким объектом связано это понятие?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 smtClean="0"/>
              <a:t>Каковы слова-синонимы, которыми можно его заменить?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 smtClean="0"/>
              <a:t>В каких случаях его можно использовать в устной и письменной речи?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b="1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</p:txBody>
      </p:sp>
      <p:sp>
        <p:nvSpPr>
          <p:cNvPr id="5" name="Стрелка вниз 4"/>
          <p:cNvSpPr/>
          <p:nvPr/>
        </p:nvSpPr>
        <p:spPr>
          <a:xfrm>
            <a:off x="3563888" y="1844824"/>
            <a:ext cx="1152525" cy="11509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6" name="Группа 15"/>
          <p:cNvGrpSpPr/>
          <p:nvPr/>
        </p:nvGrpSpPr>
        <p:grpSpPr>
          <a:xfrm>
            <a:off x="8001000" y="6491330"/>
            <a:ext cx="1057747" cy="290470"/>
            <a:chOff x="8274926" y="6319480"/>
            <a:chExt cx="1622021" cy="447990"/>
          </a:xfrm>
        </p:grpSpPr>
        <p:pic>
          <p:nvPicPr>
            <p:cNvPr id="7" name="Picture 4" descr="C:\Users\Марина\Desktop\ввв.gi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318134" y="6319480"/>
              <a:ext cx="578813" cy="402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</p:pic>
        <p:pic>
          <p:nvPicPr>
            <p:cNvPr id="8" name="Picture 6" descr="C:\Documents and Settings\shestak\Рабочий стол\00000255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74926" y="6334507"/>
              <a:ext cx="547830" cy="432963"/>
            </a:xfrm>
            <a:prstGeom prst="rect">
              <a:avLst/>
            </a:prstGeom>
            <a:noFill/>
          </p:spPr>
        </p:pic>
        <p:pic>
          <p:nvPicPr>
            <p:cNvPr id="9" name="Picture 2" descr="C:\Documents and Settings\shestak\Рабочий стол\LogoMain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797516" y="6331580"/>
              <a:ext cx="554713" cy="412073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213637480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60648"/>
            <a:ext cx="8291264" cy="586551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	  </a:t>
            </a:r>
            <a:r>
              <a:rPr lang="ru-RU" b="1" dirty="0" smtClean="0"/>
              <a:t>Универсальные учебные действия: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Познавательные</a:t>
            </a:r>
            <a:r>
              <a:rPr lang="ru-RU" b="1" dirty="0" smtClean="0"/>
              <a:t> 		смысловое чтение, </a:t>
            </a:r>
          </a:p>
          <a:p>
            <a:pPr marL="0" indent="0" algn="r">
              <a:buNone/>
            </a:pPr>
            <a:r>
              <a:rPr lang="ru-RU" b="1" dirty="0" smtClean="0"/>
              <a:t>				анализ, синтез, обобщение, вывод,</a:t>
            </a:r>
          </a:p>
          <a:p>
            <a:pPr marL="0" indent="0" algn="r">
              <a:buNone/>
            </a:pPr>
            <a:r>
              <a:rPr lang="ru-RU" b="1" dirty="0" smtClean="0"/>
              <a:t>классификация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коммуникативные</a:t>
            </a:r>
            <a:r>
              <a:rPr lang="ru-RU" b="1" dirty="0" smtClean="0"/>
              <a:t> 		   участие в диалоге </a:t>
            </a:r>
          </a:p>
          <a:p>
            <a:pPr marL="0" indent="0" algn="r">
              <a:buNone/>
            </a:pPr>
            <a:r>
              <a:rPr lang="ru-RU" b="1" dirty="0" smtClean="0"/>
              <a:t>описание, рассуждение</a:t>
            </a:r>
          </a:p>
          <a:p>
            <a:pPr marL="0" indent="0"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 marL="0" indent="0" algn="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регулятивные</a:t>
            </a:r>
            <a:r>
              <a:rPr lang="ru-RU" b="1" dirty="0" smtClean="0"/>
              <a:t> 			оценка, контроль, планирование</a:t>
            </a:r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3635896" y="1196752"/>
            <a:ext cx="115212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284984"/>
            <a:ext cx="12922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63988" y="5013176"/>
            <a:ext cx="12858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Группа 15"/>
          <p:cNvGrpSpPr/>
          <p:nvPr/>
        </p:nvGrpSpPr>
        <p:grpSpPr>
          <a:xfrm>
            <a:off x="8001000" y="6491330"/>
            <a:ext cx="1057747" cy="290470"/>
            <a:chOff x="8274926" y="6319480"/>
            <a:chExt cx="1622021" cy="447990"/>
          </a:xfrm>
        </p:grpSpPr>
        <p:pic>
          <p:nvPicPr>
            <p:cNvPr id="8" name="Picture 4" descr="C:\Users\Марина\Desktop\ввв.gi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318134" y="6319480"/>
              <a:ext cx="578813" cy="402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</p:pic>
        <p:pic>
          <p:nvPicPr>
            <p:cNvPr id="9" name="Picture 6" descr="C:\Documents and Settings\shestak\Рабочий стол\000002553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274926" y="6334507"/>
              <a:ext cx="547830" cy="432963"/>
            </a:xfrm>
            <a:prstGeom prst="rect">
              <a:avLst/>
            </a:prstGeom>
            <a:noFill/>
          </p:spPr>
        </p:pic>
        <p:pic>
          <p:nvPicPr>
            <p:cNvPr id="10" name="Picture 2" descr="C:\Documents and Settings\shestak\Рабочий стол\LogoMain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797516" y="6331580"/>
              <a:ext cx="554713" cy="412073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4612546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913"/>
            <a:ext cx="9144000" cy="6477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200" b="1" dirty="0"/>
              <a:t>Оценка достижений планируемых результатов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052736"/>
            <a:ext cx="8534400" cy="387798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900" b="1" dirty="0" smtClean="0">
                <a:solidFill>
                  <a:srgbClr val="A94531"/>
                </a:solidFill>
              </a:rPr>
              <a:t>Преподавание </a:t>
            </a:r>
            <a:r>
              <a:rPr lang="ru-RU" sz="1900" b="1" dirty="0">
                <a:solidFill>
                  <a:srgbClr val="A94531"/>
                </a:solidFill>
              </a:rPr>
              <a:t>курса ОРКСЭ </a:t>
            </a:r>
            <a:r>
              <a:rPr lang="ru-RU" sz="1900" b="1" dirty="0" smtClean="0">
                <a:solidFill>
                  <a:srgbClr val="A94531"/>
                </a:solidFill>
              </a:rPr>
              <a:t>предполагает </a:t>
            </a:r>
            <a:r>
              <a:rPr lang="ru-RU" sz="1900" b="1" dirty="0" err="1" smtClean="0">
                <a:solidFill>
                  <a:srgbClr val="A94531"/>
                </a:solidFill>
              </a:rPr>
              <a:t>безотметочную</a:t>
            </a:r>
            <a:r>
              <a:rPr lang="ru-RU" sz="1900" b="1" dirty="0" smtClean="0">
                <a:solidFill>
                  <a:srgbClr val="A94531"/>
                </a:solidFill>
              </a:rPr>
              <a:t> систему </a:t>
            </a:r>
            <a:r>
              <a:rPr lang="ru-RU" sz="1900" b="1" dirty="0">
                <a:solidFill>
                  <a:srgbClr val="A94531"/>
                </a:solidFill>
              </a:rPr>
              <a:t>оценки. </a:t>
            </a:r>
            <a:r>
              <a:rPr lang="ru-RU" sz="1900" b="1" dirty="0" err="1">
                <a:solidFill>
                  <a:srgbClr val="A94531"/>
                </a:solidFill>
              </a:rPr>
              <a:t>Безотметочная</a:t>
            </a:r>
            <a:r>
              <a:rPr lang="ru-RU" sz="1900" b="1" dirty="0">
                <a:solidFill>
                  <a:srgbClr val="A94531"/>
                </a:solidFill>
              </a:rPr>
              <a:t> система </a:t>
            </a:r>
            <a:r>
              <a:rPr lang="ru-RU" sz="1900" b="1" dirty="0" smtClean="0">
                <a:solidFill>
                  <a:srgbClr val="A94531"/>
                </a:solidFill>
              </a:rPr>
              <a:t>обучения, </a:t>
            </a:r>
            <a:r>
              <a:rPr lang="ru-RU" sz="1900" b="1" dirty="0">
                <a:solidFill>
                  <a:srgbClr val="A94531"/>
                </a:solidFill>
              </a:rPr>
              <a:t>с одной </a:t>
            </a:r>
            <a:r>
              <a:rPr lang="ru-RU" sz="1900" b="1" dirty="0" smtClean="0">
                <a:solidFill>
                  <a:srgbClr val="A94531"/>
                </a:solidFill>
              </a:rPr>
              <a:t>стороны, </a:t>
            </a:r>
            <a:r>
              <a:rPr lang="ru-RU" sz="1900" b="1" dirty="0">
                <a:solidFill>
                  <a:srgbClr val="A94531"/>
                </a:solidFill>
              </a:rPr>
              <a:t>обеспечивает открытость общения, обмен мнениями, </a:t>
            </a:r>
            <a:r>
              <a:rPr lang="ru-RU" sz="1900" b="1" dirty="0" smtClean="0">
                <a:solidFill>
                  <a:srgbClr val="A94531"/>
                </a:solidFill>
              </a:rPr>
              <a:t>высказывание </a:t>
            </a:r>
            <a:r>
              <a:rPr lang="ru-RU" sz="1900" b="1" dirty="0">
                <a:solidFill>
                  <a:srgbClr val="A94531"/>
                </a:solidFill>
              </a:rPr>
              <a:t>собственной позиции, что позволяет даже слабым ученикам чувствовать себя успешными. А с другой: некоторые ученики могут перестать считать предмет значимым ввиду </a:t>
            </a:r>
            <a:r>
              <a:rPr lang="ru-RU" sz="1900" b="1" dirty="0" smtClean="0">
                <a:solidFill>
                  <a:srgbClr val="A94531"/>
                </a:solidFill>
              </a:rPr>
              <a:t>отсутствия отметок.</a:t>
            </a:r>
            <a:r>
              <a:rPr lang="ru-RU" sz="1900" b="1" i="1" dirty="0" smtClean="0">
                <a:solidFill>
                  <a:srgbClr val="A94531"/>
                </a:solidFill>
              </a:rPr>
              <a:t> </a:t>
            </a:r>
            <a:endParaRPr lang="ru-RU" sz="1900" b="1" i="1" dirty="0">
              <a:solidFill>
                <a:srgbClr val="A94531"/>
              </a:solidFill>
            </a:endParaRPr>
          </a:p>
          <a:p>
            <a:pPr>
              <a:defRPr/>
            </a:pPr>
            <a:r>
              <a:rPr lang="ru-RU" sz="1900" b="1" i="1" u="sng" dirty="0">
                <a:solidFill>
                  <a:srgbClr val="FB63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Проблема: </a:t>
            </a:r>
            <a:endParaRPr lang="ru-RU" sz="1900" b="1" u="sng" dirty="0">
              <a:solidFill>
                <a:srgbClr val="FB63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ru-RU" sz="1900" b="1" dirty="0">
                <a:solidFill>
                  <a:srgbClr val="A94531"/>
                </a:solidFill>
              </a:rPr>
              <a:t>Отсутствие </a:t>
            </a:r>
            <a:r>
              <a:rPr lang="ru-RU" sz="1900" b="1" dirty="0" smtClean="0">
                <a:solidFill>
                  <a:srgbClr val="A94531"/>
                </a:solidFill>
              </a:rPr>
              <a:t>отметочной </a:t>
            </a:r>
            <a:r>
              <a:rPr lang="ru-RU" sz="1900" b="1" dirty="0">
                <a:solidFill>
                  <a:srgbClr val="A94531"/>
                </a:solidFill>
              </a:rPr>
              <a:t>системы </a:t>
            </a:r>
            <a:r>
              <a:rPr lang="ru-RU" sz="1900" b="1" dirty="0" smtClean="0">
                <a:solidFill>
                  <a:srgbClr val="A94531"/>
                </a:solidFill>
              </a:rPr>
              <a:t>ОРКСЭ </a:t>
            </a:r>
            <a:r>
              <a:rPr lang="ru-RU" sz="1900" b="1" dirty="0">
                <a:solidFill>
                  <a:srgbClr val="A94531"/>
                </a:solidFill>
              </a:rPr>
              <a:t>поставило многих </a:t>
            </a:r>
            <a:r>
              <a:rPr lang="ru-RU" sz="1900" b="1" dirty="0" smtClean="0">
                <a:solidFill>
                  <a:srgbClr val="A94531"/>
                </a:solidFill>
              </a:rPr>
              <a:t>учителей ОРКСЭ </a:t>
            </a:r>
            <a:r>
              <a:rPr lang="ru-RU" sz="1900" b="1" dirty="0">
                <a:solidFill>
                  <a:srgbClr val="A94531"/>
                </a:solidFill>
              </a:rPr>
              <a:t>в тупик. Как оценить уровень знаний учащихся? Как оценить  полученные навыки коммуникации, критического мышления и т.д.? Как  оценить воспитательные результаты курса или измерить уровень гражданской  ответственности и самостоятельности?</a:t>
            </a:r>
          </a:p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708612" name="Picture 2" descr="https://deti.mail.ru/pre_square800_resize/pic/timynce/2015/02/11/deti.mail.r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4667250"/>
            <a:ext cx="3200400" cy="2000250"/>
          </a:xfrm>
          <a:prstGeom prst="rect">
            <a:avLst/>
          </a:prstGeom>
          <a:noFill/>
          <a:ln w="28575">
            <a:solidFill>
              <a:srgbClr val="D4122E"/>
            </a:solidFill>
            <a:miter lim="800000"/>
            <a:headEnd/>
            <a:tailEnd/>
          </a:ln>
        </p:spPr>
      </p:pic>
      <p:pic>
        <p:nvPicPr>
          <p:cNvPr id="708613" name="Picture 4" descr="http://izmaylowo.mos.ru/inform/%D0%9D%D0%B0%20%D1%83%D1%80%D0%BE%D0%BA%D0%B5%20%D1%82%D0%BE%D0%BB%D0%B5%D1%80%D0%B0%D0%BD%D1%82%D0%BD%D0%BE%D1%81%D1%82%D0%B8%20%D0%B2%20%D1%88%D0%BA%D0%BE%D0%BB%D0%B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6025" y="4667250"/>
            <a:ext cx="3279775" cy="2000250"/>
          </a:xfrm>
          <a:prstGeom prst="rect">
            <a:avLst/>
          </a:prstGeom>
          <a:noFill/>
          <a:ln w="28575">
            <a:solidFill>
              <a:srgbClr val="D4122E"/>
            </a:solidFill>
            <a:miter lim="800000"/>
            <a:headEnd/>
            <a:tailEnd/>
          </a:ln>
        </p:spPr>
      </p:pic>
      <p:grpSp>
        <p:nvGrpSpPr>
          <p:cNvPr id="6" name="Группа 15"/>
          <p:cNvGrpSpPr/>
          <p:nvPr/>
        </p:nvGrpSpPr>
        <p:grpSpPr>
          <a:xfrm>
            <a:off x="8001000" y="6491330"/>
            <a:ext cx="1057747" cy="290470"/>
            <a:chOff x="8274926" y="6319480"/>
            <a:chExt cx="1622021" cy="447990"/>
          </a:xfrm>
        </p:grpSpPr>
        <p:pic>
          <p:nvPicPr>
            <p:cNvPr id="7" name="Picture 4" descr="C:\Users\Марина\Desktop\ввв.gi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318134" y="6319480"/>
              <a:ext cx="578813" cy="402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</p:pic>
        <p:pic>
          <p:nvPicPr>
            <p:cNvPr id="8" name="Picture 6" descr="C:\Documents and Settings\shestak\Рабочий стол\000002553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74926" y="6334507"/>
              <a:ext cx="547830" cy="432963"/>
            </a:xfrm>
            <a:prstGeom prst="rect">
              <a:avLst/>
            </a:prstGeom>
            <a:noFill/>
          </p:spPr>
        </p:pic>
        <p:pic>
          <p:nvPicPr>
            <p:cNvPr id="9" name="Picture 2" descr="C:\Documents and Settings\shestak\Рабочий стол\LogoMain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8797516" y="6331580"/>
              <a:ext cx="554713" cy="412073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913"/>
            <a:ext cx="9144000" cy="6477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200" b="1" dirty="0"/>
              <a:t>Оценка достижений планируемых результатов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52400" y="1052736"/>
            <a:ext cx="8991600" cy="547842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A94531"/>
                </a:solidFill>
              </a:rPr>
              <a:t>В результате реализации Программы комплексного учебного курса ОРКСЭ должно обеспечиваться достижение детьми:</a:t>
            </a:r>
          </a:p>
          <a:p>
            <a:pPr>
              <a:defRPr/>
            </a:pPr>
            <a:endParaRPr lang="ru-RU" sz="400" dirty="0">
              <a:solidFill>
                <a:srgbClr val="A94531"/>
              </a:solidFill>
            </a:endParaRPr>
          </a:p>
          <a:p>
            <a:pPr marL="342900" indent="-342900">
              <a:buFontTx/>
              <a:buAutoNum type="arabicParenR"/>
              <a:defRPr/>
            </a:pPr>
            <a:r>
              <a:rPr lang="ru-RU" dirty="0">
                <a:solidFill>
                  <a:srgbClr val="A94531"/>
                </a:solidFill>
              </a:rPr>
              <a:t>воспитательных </a:t>
            </a:r>
            <a:r>
              <a:rPr lang="ru-RU" u="sng" dirty="0">
                <a:solidFill>
                  <a:srgbClr val="FB63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результатов</a:t>
            </a:r>
            <a:r>
              <a:rPr lang="ru-RU" dirty="0">
                <a:solidFill>
                  <a:srgbClr val="A94531"/>
                </a:solidFill>
              </a:rPr>
              <a:t> (</a:t>
            </a:r>
            <a:r>
              <a:rPr lang="ru-RU" dirty="0">
                <a:solidFill>
                  <a:srgbClr val="A945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духовно-нравственных приобретений </a:t>
            </a:r>
            <a:r>
              <a:rPr lang="ru-RU" dirty="0">
                <a:solidFill>
                  <a:srgbClr val="A94531"/>
                </a:solidFill>
              </a:rPr>
              <a:t>- знаний, представлений; опыта эмоциональных отношений, переживаний; опыта действия;  опыта ценностного постижения, присвоения ценности и пр.);</a:t>
            </a:r>
          </a:p>
          <a:p>
            <a:pPr marL="342900" indent="-342900">
              <a:buFontTx/>
              <a:buAutoNum type="arabicParenR"/>
              <a:defRPr/>
            </a:pPr>
            <a:r>
              <a:rPr lang="ru-RU" dirty="0">
                <a:solidFill>
                  <a:srgbClr val="A94531"/>
                </a:solidFill>
              </a:rPr>
              <a:t>воспитательных </a:t>
            </a:r>
            <a:r>
              <a:rPr lang="ru-RU" u="sng" dirty="0">
                <a:solidFill>
                  <a:srgbClr val="FB63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эффектов</a:t>
            </a:r>
            <a:r>
              <a:rPr lang="ru-RU" dirty="0">
                <a:solidFill>
                  <a:srgbClr val="A94531"/>
                </a:solidFill>
              </a:rPr>
              <a:t> (</a:t>
            </a:r>
            <a:r>
              <a:rPr lang="ru-RU" dirty="0">
                <a:solidFill>
                  <a:srgbClr val="A945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последствий воспитательных результатов </a:t>
            </a:r>
            <a:r>
              <a:rPr lang="ru-RU" dirty="0">
                <a:solidFill>
                  <a:srgbClr val="A94531"/>
                </a:solidFill>
              </a:rPr>
              <a:t>- формирование социальной компетентности, гражданской идентичности, личностное развитие, формирование толерантности, развитие трудолюбия, формирование нравственной компетентности, и пр.).</a:t>
            </a:r>
          </a:p>
          <a:p>
            <a:pPr>
              <a:defRPr/>
            </a:pPr>
            <a:endParaRPr lang="ru-RU" sz="400" dirty="0">
              <a:solidFill>
                <a:srgbClr val="A94531"/>
              </a:solidFill>
            </a:endParaRPr>
          </a:p>
          <a:p>
            <a:pPr>
              <a:defRPr/>
            </a:pPr>
            <a:r>
              <a:rPr lang="ru-RU" dirty="0">
                <a:solidFill>
                  <a:srgbClr val="A94531"/>
                </a:solidFill>
              </a:rPr>
              <a:t>Воспитательные результаты  распределяются </a:t>
            </a:r>
            <a:r>
              <a:rPr lang="ru-RU" u="sng" dirty="0">
                <a:solidFill>
                  <a:srgbClr val="A94531"/>
                </a:solidFill>
              </a:rPr>
              <a:t>по трем уровням</a:t>
            </a:r>
            <a:r>
              <a:rPr lang="ru-RU" dirty="0">
                <a:solidFill>
                  <a:srgbClr val="A94531"/>
                </a:solidFill>
              </a:rPr>
              <a:t>:</a:t>
            </a:r>
          </a:p>
          <a:p>
            <a:pPr>
              <a:defRPr/>
            </a:pPr>
            <a:r>
              <a:rPr lang="ru-RU" dirty="0">
                <a:solidFill>
                  <a:srgbClr val="A94531"/>
                </a:solidFill>
              </a:rPr>
              <a:t>- </a:t>
            </a:r>
            <a:r>
              <a:rPr lang="ru-RU" u="sng" dirty="0">
                <a:solidFill>
                  <a:srgbClr val="FB63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первый уровень </a:t>
            </a:r>
            <a:r>
              <a:rPr lang="ru-RU" dirty="0">
                <a:solidFill>
                  <a:srgbClr val="A94531"/>
                </a:solidFill>
              </a:rPr>
              <a:t>(рациональный): приобретение знаний, представлений, первичного понимания социальной реальности;</a:t>
            </a:r>
          </a:p>
          <a:p>
            <a:pPr>
              <a:defRPr/>
            </a:pPr>
            <a:r>
              <a:rPr lang="ru-RU" dirty="0">
                <a:solidFill>
                  <a:srgbClr val="A94531"/>
                </a:solidFill>
              </a:rPr>
              <a:t>- </a:t>
            </a:r>
            <a:r>
              <a:rPr lang="ru-RU" u="sng" dirty="0">
                <a:solidFill>
                  <a:srgbClr val="FB63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второй уровень </a:t>
            </a:r>
            <a:r>
              <a:rPr lang="ru-RU" dirty="0">
                <a:solidFill>
                  <a:srgbClr val="A94531"/>
                </a:solidFill>
              </a:rPr>
              <a:t>(эмоциональный): получение опыта переживания, позитивного отношения к базовым ценностям общества; формирование основ ценностных  отношений к жизни;</a:t>
            </a:r>
          </a:p>
          <a:p>
            <a:pPr>
              <a:defRPr/>
            </a:pPr>
            <a:r>
              <a:rPr lang="ru-RU" u="sng" dirty="0">
                <a:solidFill>
                  <a:srgbClr val="FB63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третий уровень </a:t>
            </a:r>
            <a:r>
              <a:rPr lang="ru-RU" dirty="0">
                <a:solidFill>
                  <a:srgbClr val="A94531"/>
                </a:solidFill>
              </a:rPr>
              <a:t>(действенно-поведенческий): приобретение опыта самостоятельного (общественного) действия. </a:t>
            </a:r>
          </a:p>
          <a:p>
            <a:pPr>
              <a:defRPr/>
            </a:pPr>
            <a:r>
              <a:rPr lang="ru-RU" dirty="0">
                <a:solidFill>
                  <a:srgbClr val="D03116"/>
                </a:solidFill>
              </a:rPr>
              <a:t>Достижение трёх уровней воспитательных результатов обеспечивает появление значимых эффектов духовно-нравственного развития и воспитания </a:t>
            </a:r>
            <a:r>
              <a:rPr lang="ru-RU" dirty="0" smtClean="0">
                <a:solidFill>
                  <a:srgbClr val="D03116"/>
                </a:solidFill>
              </a:rPr>
              <a:t>обучающихся.</a:t>
            </a:r>
            <a:endParaRPr lang="ru-RU" dirty="0">
              <a:solidFill>
                <a:srgbClr val="D03116"/>
              </a:solidFill>
            </a:endParaRPr>
          </a:p>
        </p:txBody>
      </p:sp>
      <p:grpSp>
        <p:nvGrpSpPr>
          <p:cNvPr id="5" name="Группа 15"/>
          <p:cNvGrpSpPr/>
          <p:nvPr/>
        </p:nvGrpSpPr>
        <p:grpSpPr>
          <a:xfrm>
            <a:off x="8001000" y="6491330"/>
            <a:ext cx="1057747" cy="290470"/>
            <a:chOff x="8274926" y="6319480"/>
            <a:chExt cx="1622021" cy="447990"/>
          </a:xfrm>
        </p:grpSpPr>
        <p:pic>
          <p:nvPicPr>
            <p:cNvPr id="6" name="Picture 4" descr="C:\Users\Марина\Desktop\ввв.gi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318134" y="6319480"/>
              <a:ext cx="578813" cy="402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</p:pic>
        <p:pic>
          <p:nvPicPr>
            <p:cNvPr id="7" name="Picture 6" descr="C:\Documents and Settings\shestak\Рабочий стол\00000255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74926" y="6334507"/>
              <a:ext cx="547830" cy="432963"/>
            </a:xfrm>
            <a:prstGeom prst="rect">
              <a:avLst/>
            </a:prstGeom>
            <a:noFill/>
          </p:spPr>
        </p:pic>
        <p:pic>
          <p:nvPicPr>
            <p:cNvPr id="8" name="Picture 2" descr="C:\Documents and Settings\shestak\Рабочий стол\LogoMain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797516" y="6331580"/>
              <a:ext cx="554713" cy="412073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913"/>
            <a:ext cx="9144000" cy="6477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200" b="1" dirty="0"/>
              <a:t>Оценка достижений планируемых результатов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52400" y="980728"/>
            <a:ext cx="8991600" cy="62324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900" u="sng" dirty="0">
                <a:solidFill>
                  <a:srgbClr val="A945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Воспитательные результаты</a:t>
            </a:r>
            <a:r>
              <a:rPr lang="ru-RU" sz="1900" dirty="0">
                <a:solidFill>
                  <a:srgbClr val="A945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>
                <a:solidFill>
                  <a:srgbClr val="A94531"/>
                </a:solidFill>
                <a:latin typeface="Times New Roman" pitchFamily="18" charset="0"/>
                <a:cs typeface="Times New Roman" pitchFamily="18" charset="0"/>
              </a:rPr>
              <a:t>духовно-нравственного развития и воспитания  обучающихся </a:t>
            </a:r>
            <a:r>
              <a:rPr lang="ru-RU" sz="1900" u="sng" dirty="0">
                <a:solidFill>
                  <a:srgbClr val="A945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могут уточняться образовательной организацией</a:t>
            </a:r>
            <a:r>
              <a:rPr lang="ru-RU" sz="1900" u="sng" dirty="0">
                <a:solidFill>
                  <a:srgbClr val="A9453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900" dirty="0">
                <a:solidFill>
                  <a:srgbClr val="A94531"/>
                </a:solidFill>
                <a:latin typeface="Times New Roman" pitchFamily="18" charset="0"/>
                <a:cs typeface="Times New Roman" pitchFamily="18" charset="0"/>
              </a:rPr>
              <a:t> Изучение результатов воспитания должно содержать комплексную </a:t>
            </a:r>
            <a:r>
              <a:rPr lang="ru-RU" sz="1900" u="sng" dirty="0">
                <a:solidFill>
                  <a:srgbClr val="A945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оценку на основе определяемых каждой </a:t>
            </a:r>
            <a:r>
              <a:rPr lang="ru-RU" sz="1900" u="sng" dirty="0" smtClean="0">
                <a:solidFill>
                  <a:srgbClr val="A945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ОО </a:t>
            </a:r>
            <a:r>
              <a:rPr lang="ru-RU" sz="1900" u="sng" dirty="0" err="1" smtClean="0">
                <a:solidFill>
                  <a:srgbClr val="A945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критериальной</a:t>
            </a:r>
            <a:r>
              <a:rPr lang="ru-RU" sz="1900" u="sng" dirty="0" smtClean="0">
                <a:solidFill>
                  <a:srgbClr val="A945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u="sng" dirty="0">
                <a:solidFill>
                  <a:srgbClr val="A945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базы и диагностического инструментария</a:t>
            </a:r>
            <a:r>
              <a:rPr lang="ru-RU" sz="1900" u="sng" dirty="0" smtClean="0">
                <a:solidFill>
                  <a:srgbClr val="A945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defRPr/>
            </a:pPr>
            <a:endParaRPr lang="ru-RU" sz="1900" u="sng" dirty="0">
              <a:solidFill>
                <a:srgbClr val="A9453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900" dirty="0">
                <a:solidFill>
                  <a:srgbClr val="A94531"/>
                </a:solidFill>
                <a:latin typeface="Times New Roman" pitchFamily="18" charset="0"/>
                <a:cs typeface="Times New Roman" pitchFamily="18" charset="0"/>
              </a:rPr>
              <a:t>Объективная оценка воспитательной работы возможна при использовании социологических и психолого-педагогических исследований (наблюдение, анкетирование, тестирование обучающихся, родителей и педагогов). </a:t>
            </a:r>
            <a:endParaRPr lang="ru-RU" sz="1900" dirty="0" smtClean="0">
              <a:solidFill>
                <a:srgbClr val="A9453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1900" dirty="0" smtClean="0">
              <a:solidFill>
                <a:srgbClr val="A94531"/>
              </a:solidFill>
            </a:endParaRPr>
          </a:p>
          <a:p>
            <a:pPr>
              <a:defRPr/>
            </a:pPr>
            <a:r>
              <a:rPr lang="ru-RU" u="sng" dirty="0" smtClean="0">
                <a:solidFill>
                  <a:srgbClr val="FB63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Формальные </a:t>
            </a:r>
            <a:r>
              <a:rPr lang="ru-RU" u="sng" dirty="0">
                <a:solidFill>
                  <a:srgbClr val="FB63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критерии:</a:t>
            </a:r>
          </a:p>
          <a:p>
            <a:pPr>
              <a:defRPr/>
            </a:pPr>
            <a:r>
              <a:rPr lang="ru-RU" dirty="0">
                <a:solidFill>
                  <a:srgbClr val="A94531"/>
                </a:solidFill>
                <a:latin typeface="Times New Roman" pitchFamily="18" charset="0"/>
                <a:cs typeface="Times New Roman" pitchFamily="18" charset="0"/>
              </a:rPr>
              <a:t>- проектирование образовательной, внеурочной и внешкольной среды ОО;</a:t>
            </a:r>
          </a:p>
          <a:p>
            <a:pPr>
              <a:defRPr/>
            </a:pPr>
            <a:r>
              <a:rPr lang="ru-RU" dirty="0">
                <a:solidFill>
                  <a:srgbClr val="A94531"/>
                </a:solidFill>
                <a:latin typeface="Times New Roman" pitchFamily="18" charset="0"/>
                <a:cs typeface="Times New Roman" pitchFamily="18" charset="0"/>
              </a:rPr>
              <a:t>- создание условий для самореализации личности в урочное и во внеурочное время.</a:t>
            </a:r>
          </a:p>
          <a:p>
            <a:pPr>
              <a:defRPr/>
            </a:pPr>
            <a:r>
              <a:rPr lang="ru-RU" u="sng" dirty="0">
                <a:solidFill>
                  <a:srgbClr val="FB63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Неформальные критерии:</a:t>
            </a:r>
          </a:p>
          <a:p>
            <a:pPr>
              <a:defRPr/>
            </a:pPr>
            <a:r>
              <a:rPr lang="ru-RU" dirty="0">
                <a:solidFill>
                  <a:srgbClr val="A94531"/>
                </a:solidFill>
                <a:latin typeface="Times New Roman" pitchFamily="18" charset="0"/>
                <a:cs typeface="Times New Roman" pitchFamily="18" charset="0"/>
              </a:rPr>
              <a:t>- ориентация учащихся на конкретные нравственные и социальные нормы поведения, овладение навыками социально-нормативного поведения;</a:t>
            </a:r>
          </a:p>
          <a:p>
            <a:pPr>
              <a:defRPr/>
            </a:pPr>
            <a:r>
              <a:rPr lang="ru-RU" dirty="0">
                <a:solidFill>
                  <a:srgbClr val="A94531"/>
                </a:solidFill>
                <a:latin typeface="Times New Roman" pitchFamily="18" charset="0"/>
                <a:cs typeface="Times New Roman" pitchFamily="18" charset="0"/>
              </a:rPr>
              <a:t>- оценка учащимися и родителями возможности ребенка реализовать свои способности в школе;</a:t>
            </a:r>
          </a:p>
          <a:p>
            <a:pPr>
              <a:defRPr/>
            </a:pPr>
            <a:r>
              <a:rPr lang="ru-RU" dirty="0">
                <a:solidFill>
                  <a:srgbClr val="A94531"/>
                </a:solidFill>
                <a:latin typeface="Times New Roman" pitchFamily="18" charset="0"/>
                <a:cs typeface="Times New Roman" pitchFamily="18" charset="0"/>
              </a:rPr>
              <a:t>- уровень психологической защищенности учащихся и в целом нравственно психологический климат школы;</a:t>
            </a:r>
          </a:p>
          <a:p>
            <a:pPr>
              <a:defRPr/>
            </a:pPr>
            <a:r>
              <a:rPr lang="ru-RU" dirty="0">
                <a:solidFill>
                  <a:srgbClr val="A94531"/>
                </a:solidFill>
                <a:latin typeface="Times New Roman" pitchFamily="18" charset="0"/>
                <a:cs typeface="Times New Roman" pitchFamily="18" charset="0"/>
              </a:rPr>
              <a:t>- наличие стабильных доброжелательных отношений между обучающимися и педагогами.</a:t>
            </a:r>
          </a:p>
        </p:txBody>
      </p:sp>
      <p:grpSp>
        <p:nvGrpSpPr>
          <p:cNvPr id="5" name="Группа 15"/>
          <p:cNvGrpSpPr/>
          <p:nvPr/>
        </p:nvGrpSpPr>
        <p:grpSpPr>
          <a:xfrm>
            <a:off x="8001000" y="6491330"/>
            <a:ext cx="1057747" cy="290470"/>
            <a:chOff x="8274926" y="6319480"/>
            <a:chExt cx="1622021" cy="447990"/>
          </a:xfrm>
        </p:grpSpPr>
        <p:pic>
          <p:nvPicPr>
            <p:cNvPr id="6" name="Picture 4" descr="C:\Users\Марина\Desktop\ввв.gi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318134" y="6319480"/>
              <a:ext cx="578813" cy="402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</p:pic>
        <p:pic>
          <p:nvPicPr>
            <p:cNvPr id="7" name="Picture 6" descr="C:\Documents and Settings\shestak\Рабочий стол\00000255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74926" y="6334507"/>
              <a:ext cx="547830" cy="432963"/>
            </a:xfrm>
            <a:prstGeom prst="rect">
              <a:avLst/>
            </a:prstGeom>
            <a:noFill/>
          </p:spPr>
        </p:pic>
        <p:pic>
          <p:nvPicPr>
            <p:cNvPr id="8" name="Picture 2" descr="C:\Documents and Settings\shestak\Рабочий стол\LogoMain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797516" y="6331580"/>
              <a:ext cx="554713" cy="412073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913"/>
            <a:ext cx="9144000" cy="6477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200" b="1" dirty="0" smtClean="0"/>
              <a:t>Оценка достижений планируемых результатов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6200" y="990600"/>
            <a:ext cx="8991600" cy="59400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900" dirty="0">
                <a:solidFill>
                  <a:srgbClr val="A94531"/>
                </a:solidFill>
                <a:latin typeface="Times New Roman" pitchFamily="18" charset="0"/>
                <a:cs typeface="Times New Roman" pitchFamily="18" charset="0"/>
              </a:rPr>
              <a:t>Таким образом, в организации системы оценивания учебных достижений школьников в условиях </a:t>
            </a:r>
            <a:r>
              <a:rPr lang="ru-RU" sz="1900" dirty="0" err="1">
                <a:solidFill>
                  <a:srgbClr val="A94531"/>
                </a:solidFill>
                <a:latin typeface="Times New Roman" pitchFamily="18" charset="0"/>
                <a:cs typeface="Times New Roman" pitchFamily="18" charset="0"/>
              </a:rPr>
              <a:t>безотметочного</a:t>
            </a:r>
            <a:r>
              <a:rPr lang="ru-RU" sz="1900" dirty="0">
                <a:solidFill>
                  <a:srgbClr val="A94531"/>
                </a:solidFill>
                <a:latin typeface="Times New Roman" pitchFamily="18" charset="0"/>
                <a:cs typeface="Times New Roman" pitchFamily="18" charset="0"/>
              </a:rPr>
              <a:t> обучения </a:t>
            </a:r>
            <a:r>
              <a:rPr lang="ru-RU" sz="1900" dirty="0">
                <a:solidFill>
                  <a:srgbClr val="D412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формализованные требования (баллы, отметки)</a:t>
            </a:r>
            <a:r>
              <a:rPr lang="ru-RU" sz="1900" dirty="0">
                <a:solidFill>
                  <a:srgbClr val="A94531"/>
                </a:solidFill>
                <a:latin typeface="Times New Roman" pitchFamily="18" charset="0"/>
                <a:cs typeface="Times New Roman" pitchFamily="18" charset="0"/>
              </a:rPr>
              <a:t> по оценке успеваемости по результатам освоения курса </a:t>
            </a:r>
            <a:r>
              <a:rPr lang="ru-RU" sz="1900" dirty="0">
                <a:solidFill>
                  <a:srgbClr val="D412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 предусматриваются</a:t>
            </a:r>
            <a:r>
              <a:rPr lang="ru-RU" sz="1900" dirty="0">
                <a:solidFill>
                  <a:srgbClr val="A9453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defRPr/>
            </a:pPr>
            <a:r>
              <a:rPr lang="ru-RU" sz="1900" dirty="0">
                <a:solidFill>
                  <a:srgbClr val="D412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Оцениванию не подлежат: </a:t>
            </a:r>
            <a:r>
              <a:rPr lang="ru-RU" sz="1900" dirty="0">
                <a:solidFill>
                  <a:srgbClr val="A94531"/>
                </a:solidFill>
                <a:latin typeface="Times New Roman" pitchFamily="18" charset="0"/>
                <a:cs typeface="Times New Roman" pitchFamily="18" charset="0"/>
              </a:rPr>
              <a:t>темп работы ученика, личностные качества школьников, своеобразие их психических процессов (особенности памяти, внимания, восприятия, темп деятельности и др.).</a:t>
            </a:r>
          </a:p>
          <a:p>
            <a:pPr>
              <a:defRPr/>
            </a:pPr>
            <a:r>
              <a:rPr lang="ru-RU" sz="1900" dirty="0">
                <a:solidFill>
                  <a:srgbClr val="D412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Оцениванию </a:t>
            </a:r>
            <a:r>
              <a:rPr lang="ru-RU" sz="1900" dirty="0" smtClean="0">
                <a:solidFill>
                  <a:srgbClr val="D412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подлежат: </a:t>
            </a:r>
            <a:r>
              <a:rPr lang="ru-RU" sz="1900" dirty="0">
                <a:solidFill>
                  <a:srgbClr val="A94531"/>
                </a:solidFill>
                <a:latin typeface="Times New Roman" pitchFamily="18" charset="0"/>
                <a:cs typeface="Times New Roman" pitchFamily="18" charset="0"/>
              </a:rPr>
              <a:t>индивидуальные учебные достижения обучающихся (сравнение сегодняшних достижений ребенка с его собственными вчерашними достижениями). Положительно оценивается каждый удавшийся шаг ребенка, попытка (даже неудачная) самостоятельно найти ответ на вопрос. Необходимо поощрять любое проявление инициативы, желание высказаться, ответить на вопрос, поработать у доски. Поощрять, не боясь перехвалить. Учить детей осуществлять самоконтроль: сравнивать свою работу с образцом, находить ошибки, устанавливать их причины, самому вносить исправления.</a:t>
            </a:r>
          </a:p>
          <a:p>
            <a:pPr>
              <a:defRPr/>
            </a:pPr>
            <a:r>
              <a:rPr lang="ru-RU" sz="1900" dirty="0">
                <a:solidFill>
                  <a:srgbClr val="A94531"/>
                </a:solidFill>
                <a:latin typeface="Times New Roman" pitchFamily="18" charset="0"/>
                <a:cs typeface="Times New Roman" pitchFamily="18" charset="0"/>
              </a:rPr>
              <a:t>По ОРКСЭ </a:t>
            </a:r>
            <a:r>
              <a:rPr lang="ru-RU" sz="1900" dirty="0">
                <a:solidFill>
                  <a:srgbClr val="D412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контрольные работы не проводятся.</a:t>
            </a:r>
          </a:p>
          <a:p>
            <a:pPr>
              <a:defRPr/>
            </a:pPr>
            <a:r>
              <a:rPr lang="ru-RU" sz="1900" dirty="0">
                <a:solidFill>
                  <a:srgbClr val="A94531"/>
                </a:solidFill>
                <a:latin typeface="Times New Roman" pitchFamily="18" charset="0"/>
                <a:cs typeface="Times New Roman" pitchFamily="18" charset="0"/>
              </a:rPr>
              <a:t>По ОРКСЭ </a:t>
            </a:r>
            <a:r>
              <a:rPr lang="ru-RU" sz="1900" dirty="0">
                <a:solidFill>
                  <a:srgbClr val="D412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домашние задания </a:t>
            </a:r>
            <a:r>
              <a:rPr lang="ru-RU" sz="1900" dirty="0">
                <a:solidFill>
                  <a:srgbClr val="A94531"/>
                </a:solidFill>
                <a:latin typeface="Times New Roman" pitchFamily="18" charset="0"/>
                <a:cs typeface="Times New Roman" pitchFamily="18" charset="0"/>
              </a:rPr>
              <a:t>задаются только в виде творческих (нарисовать рисунок, написать сочинение, подготовить доклад и т.д</a:t>
            </a:r>
            <a:r>
              <a:rPr lang="ru-RU" sz="1900" dirty="0" smtClean="0">
                <a:solidFill>
                  <a:srgbClr val="A94531"/>
                </a:solidFill>
                <a:latin typeface="Times New Roman" pitchFamily="18" charset="0"/>
                <a:cs typeface="Times New Roman" pitchFamily="18" charset="0"/>
              </a:rPr>
              <a:t>.).</a:t>
            </a:r>
            <a:endParaRPr lang="ru-RU" sz="1900" dirty="0">
              <a:solidFill>
                <a:srgbClr val="A9453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900" dirty="0" err="1">
                <a:solidFill>
                  <a:srgbClr val="A94531"/>
                </a:solidFill>
                <a:latin typeface="Times New Roman" pitchFamily="18" charset="0"/>
                <a:cs typeface="Times New Roman" pitchFamily="18" charset="0"/>
              </a:rPr>
              <a:t>Безотметочная</a:t>
            </a:r>
            <a:r>
              <a:rPr lang="ru-RU" sz="1900" dirty="0">
                <a:solidFill>
                  <a:srgbClr val="A94531"/>
                </a:solidFill>
                <a:latin typeface="Times New Roman" pitchFamily="18" charset="0"/>
                <a:cs typeface="Times New Roman" pitchFamily="18" charset="0"/>
              </a:rPr>
              <a:t> система оценивания устанавливается в течение всего учебного года на основании локального акта ОО.</a:t>
            </a:r>
          </a:p>
        </p:txBody>
      </p:sp>
      <p:grpSp>
        <p:nvGrpSpPr>
          <p:cNvPr id="5" name="Группа 15"/>
          <p:cNvGrpSpPr/>
          <p:nvPr/>
        </p:nvGrpSpPr>
        <p:grpSpPr>
          <a:xfrm>
            <a:off x="8001000" y="6491330"/>
            <a:ext cx="1057747" cy="290470"/>
            <a:chOff x="8274926" y="6319480"/>
            <a:chExt cx="1622021" cy="447990"/>
          </a:xfrm>
        </p:grpSpPr>
        <p:pic>
          <p:nvPicPr>
            <p:cNvPr id="6" name="Picture 4" descr="C:\Users\Марина\Desktop\ввв.gi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318134" y="6319480"/>
              <a:ext cx="578813" cy="402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</p:pic>
        <p:pic>
          <p:nvPicPr>
            <p:cNvPr id="7" name="Picture 6" descr="C:\Documents and Settings\shestak\Рабочий стол\00000255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74926" y="6334507"/>
              <a:ext cx="547830" cy="432963"/>
            </a:xfrm>
            <a:prstGeom prst="rect">
              <a:avLst/>
            </a:prstGeom>
            <a:noFill/>
          </p:spPr>
        </p:pic>
        <p:pic>
          <p:nvPicPr>
            <p:cNvPr id="8" name="Picture 2" descr="C:\Documents and Settings\shestak\Рабочий стол\LogoMain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797516" y="6331580"/>
              <a:ext cx="554713" cy="412073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913"/>
            <a:ext cx="9144000" cy="6477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600" b="1" dirty="0" smtClean="0"/>
              <a:t>портфолио</a:t>
            </a:r>
            <a:endParaRPr lang="ru-RU" sz="3600" b="1" dirty="0"/>
          </a:p>
        </p:txBody>
      </p:sp>
      <p:pic>
        <p:nvPicPr>
          <p:cNvPr id="726019" name="Picture 2" descr="http://detochki-doma.ru/wp-content/uploads/2013/04/portfolio-uchenika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76200"/>
            <a:ext cx="1357313" cy="1828800"/>
          </a:xfrm>
          <a:prstGeom prst="rect">
            <a:avLst/>
          </a:prstGeom>
          <a:noFill/>
          <a:ln w="9525">
            <a:solidFill>
              <a:srgbClr val="FB6305"/>
            </a:solidFill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66687" y="2132856"/>
            <a:ext cx="8977313" cy="47705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900" u="sng" dirty="0">
                <a:solidFill>
                  <a:srgbClr val="A94531"/>
                </a:solidFill>
                <a:latin typeface="Times New Roman" pitchFamily="18" charset="0"/>
                <a:cs typeface="Times New Roman" pitchFamily="18" charset="0"/>
              </a:rPr>
              <a:t>Основные цели и задачи ведения портфолио в начальных классах</a:t>
            </a:r>
            <a:r>
              <a:rPr lang="ru-RU" sz="1900" dirty="0">
                <a:solidFill>
                  <a:srgbClr val="A9453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defRPr/>
            </a:pPr>
            <a:r>
              <a:rPr lang="ru-RU" sz="1900" dirty="0">
                <a:solidFill>
                  <a:srgbClr val="A94531"/>
                </a:solidFill>
                <a:latin typeface="Times New Roman" pitchFamily="18" charset="0"/>
                <a:cs typeface="Times New Roman" pitchFamily="18" charset="0"/>
              </a:rPr>
              <a:t>- создание ситуации успеха для каждого ученика, повышение самооценки и уверенности в собственных возможностях;</a:t>
            </a:r>
          </a:p>
          <a:p>
            <a:pPr>
              <a:defRPr/>
            </a:pPr>
            <a:r>
              <a:rPr lang="ru-RU" sz="1900" dirty="0">
                <a:solidFill>
                  <a:srgbClr val="A94531"/>
                </a:solidFill>
                <a:latin typeface="Times New Roman" pitchFamily="18" charset="0"/>
                <a:cs typeface="Times New Roman" pitchFamily="18" charset="0"/>
              </a:rPr>
              <a:t>- максимальное раскрытие индивидуальных способностей каждого ребенка;</a:t>
            </a:r>
          </a:p>
          <a:p>
            <a:pPr>
              <a:defRPr/>
            </a:pPr>
            <a:r>
              <a:rPr lang="ru-RU" sz="1900" dirty="0">
                <a:solidFill>
                  <a:srgbClr val="A94531"/>
                </a:solidFill>
                <a:latin typeface="Times New Roman" pitchFamily="18" charset="0"/>
                <a:cs typeface="Times New Roman" pitchFamily="18" charset="0"/>
              </a:rPr>
              <a:t>- развитие познавательных интересов учащихся и формирование готовности к самостоятельному познанию;</a:t>
            </a:r>
          </a:p>
          <a:p>
            <a:pPr>
              <a:defRPr/>
            </a:pPr>
            <a:r>
              <a:rPr lang="ru-RU" sz="1900" dirty="0">
                <a:solidFill>
                  <a:srgbClr val="A94531"/>
                </a:solidFill>
                <a:latin typeface="Times New Roman" pitchFamily="18" charset="0"/>
                <a:cs typeface="Times New Roman" pitchFamily="18" charset="0"/>
              </a:rPr>
              <a:t>- формирование установки на творческую деятельность и умений творческой деятельности, развитие мотивации дальнейшего творческого роста;</a:t>
            </a:r>
          </a:p>
          <a:p>
            <a:pPr>
              <a:defRPr/>
            </a:pPr>
            <a:r>
              <a:rPr lang="ru-RU" sz="1900" dirty="0">
                <a:solidFill>
                  <a:srgbClr val="A94531"/>
                </a:solidFill>
                <a:latin typeface="Times New Roman" pitchFamily="18" charset="0"/>
                <a:cs typeface="Times New Roman" pitchFamily="18" charset="0"/>
              </a:rPr>
              <a:t>- формирование положительных моральных и нравственных качеств личности;</a:t>
            </a:r>
          </a:p>
          <a:p>
            <a:pPr>
              <a:defRPr/>
            </a:pPr>
            <a:r>
              <a:rPr lang="ru-RU" sz="1900" dirty="0">
                <a:solidFill>
                  <a:srgbClr val="A94531"/>
                </a:solidFill>
                <a:latin typeface="Times New Roman" pitchFamily="18" charset="0"/>
                <a:cs typeface="Times New Roman" pitchFamily="18" charset="0"/>
              </a:rPr>
              <a:t>- приобретение навыков рефлексии, формирование умения анализировать собственные интересы, склонности, потребности и соотносить их с имеющимися возможностями;</a:t>
            </a:r>
          </a:p>
          <a:p>
            <a:pPr>
              <a:defRPr/>
            </a:pPr>
            <a:r>
              <a:rPr lang="ru-RU" sz="1900" dirty="0">
                <a:solidFill>
                  <a:srgbClr val="A94531"/>
                </a:solidFill>
                <a:latin typeface="Times New Roman" pitchFamily="18" charset="0"/>
                <a:cs typeface="Times New Roman" pitchFamily="18" charset="0"/>
              </a:rPr>
              <a:t>- формирование жизненных идеалов, стимулирование стремления к самосовершенствованию. Для решения этих целей и задач в курсе ОРКСЭ желательно создавать портфолио </a:t>
            </a:r>
            <a:r>
              <a:rPr lang="ru-RU" sz="1900" u="sng" dirty="0">
                <a:solidFill>
                  <a:srgbClr val="FB63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творческих работ ученика</a:t>
            </a:r>
            <a:r>
              <a:rPr lang="ru-RU" sz="1900" dirty="0">
                <a:solidFill>
                  <a:srgbClr val="A94531"/>
                </a:solidFill>
                <a:latin typeface="Times New Roman" pitchFamily="18" charset="0"/>
                <a:cs typeface="Times New Roman" pitchFamily="18" charset="0"/>
              </a:rPr>
              <a:t>, а не портфолио документов.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47664" y="908720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D412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b="1" dirty="0" err="1">
                <a:solidFill>
                  <a:srgbClr val="D412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безотметочном</a:t>
            </a:r>
            <a:r>
              <a:rPr lang="ru-RU" b="1" dirty="0">
                <a:solidFill>
                  <a:srgbClr val="D412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курсе ОРКСЭ </a:t>
            </a:r>
            <a:endParaRPr lang="ru-RU" b="1" dirty="0" smtClean="0">
              <a:solidFill>
                <a:srgbClr val="D412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b="1" dirty="0" smtClean="0">
                <a:solidFill>
                  <a:srgbClr val="D412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составление </a:t>
            </a:r>
            <a:r>
              <a:rPr lang="ru-RU" b="1" dirty="0" err="1">
                <a:solidFill>
                  <a:srgbClr val="D412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портфолио</a:t>
            </a:r>
            <a:r>
              <a:rPr lang="ru-RU" b="1" dirty="0">
                <a:solidFill>
                  <a:srgbClr val="D412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solidFill>
                  <a:srgbClr val="D412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обучающегося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D412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rgbClr val="D412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может стать основой оценки </a:t>
            </a:r>
            <a:endParaRPr lang="ru-RU" b="1" dirty="0" smtClean="0">
              <a:solidFill>
                <a:srgbClr val="D412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b="1" dirty="0" smtClean="0">
                <a:solidFill>
                  <a:srgbClr val="D412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 </a:t>
            </a:r>
            <a:r>
              <a:rPr lang="ru-RU" b="1" dirty="0">
                <a:solidFill>
                  <a:srgbClr val="D412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образовательных достижений.</a:t>
            </a:r>
          </a:p>
        </p:txBody>
      </p:sp>
      <p:pic>
        <p:nvPicPr>
          <p:cNvPr id="726022" name="Picture 6" descr="http://img1.liveinternet.ru/images/attach/c/6/91/145/91145777_29_moi_tvorcheskie_rabotuy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35888" y="109538"/>
            <a:ext cx="1281112" cy="1812925"/>
          </a:xfrm>
          <a:prstGeom prst="rect">
            <a:avLst/>
          </a:prstGeom>
          <a:noFill/>
          <a:ln w="9525">
            <a:solidFill>
              <a:srgbClr val="FB6305"/>
            </a:solidFill>
            <a:miter lim="800000"/>
            <a:headEnd/>
            <a:tailEnd/>
          </a:ln>
        </p:spPr>
      </p:pic>
      <p:grpSp>
        <p:nvGrpSpPr>
          <p:cNvPr id="7" name="Группа 15"/>
          <p:cNvGrpSpPr/>
          <p:nvPr/>
        </p:nvGrpSpPr>
        <p:grpSpPr>
          <a:xfrm>
            <a:off x="8001000" y="6491330"/>
            <a:ext cx="1057747" cy="290470"/>
            <a:chOff x="8274926" y="6319480"/>
            <a:chExt cx="1622021" cy="447990"/>
          </a:xfrm>
        </p:grpSpPr>
        <p:pic>
          <p:nvPicPr>
            <p:cNvPr id="8" name="Picture 4" descr="C:\Users\Марина\Desktop\ввв.gi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318134" y="6319480"/>
              <a:ext cx="578813" cy="402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</p:pic>
        <p:pic>
          <p:nvPicPr>
            <p:cNvPr id="9" name="Picture 6" descr="C:\Documents and Settings\shestak\Рабочий стол\000002553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274926" y="6334507"/>
              <a:ext cx="547830" cy="432963"/>
            </a:xfrm>
            <a:prstGeom prst="rect">
              <a:avLst/>
            </a:prstGeom>
            <a:noFill/>
          </p:spPr>
        </p:pic>
        <p:pic>
          <p:nvPicPr>
            <p:cNvPr id="10" name="Picture 2" descr="C:\Documents and Settings\shestak\Рабочий стол\LogoMain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797516" y="6331580"/>
              <a:ext cx="554713" cy="412073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0125"/>
          </a:xfrm>
        </p:spPr>
        <p:txBody>
          <a:bodyPr/>
          <a:lstStyle/>
          <a:p>
            <a:pPr algn="ctr">
              <a:defRPr/>
            </a:pPr>
            <a:r>
              <a:rPr lang="ru-RU" sz="3200" b="1" dirty="0" smtClean="0"/>
              <a:t>Общие требования к мотивации в курсе ОРКСЭ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908720"/>
            <a:ext cx="8715375" cy="557212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800" dirty="0" smtClean="0"/>
              <a:t>направленность на социальный опыт учащихся или их интересы;</a:t>
            </a:r>
          </a:p>
          <a:p>
            <a:pPr>
              <a:defRPr/>
            </a:pPr>
            <a:r>
              <a:rPr lang="ru-RU" sz="2800" dirty="0" smtClean="0"/>
              <a:t>возможность высказывать разные точки зрения;</a:t>
            </a:r>
          </a:p>
          <a:p>
            <a:pPr>
              <a:defRPr/>
            </a:pPr>
            <a:r>
              <a:rPr lang="ru-RU" sz="2800" dirty="0" smtClean="0"/>
              <a:t>связь с культурными традициями, моральными нормами и нравственным воспитанием гражданина России;</a:t>
            </a:r>
          </a:p>
          <a:p>
            <a:pPr>
              <a:defRPr/>
            </a:pPr>
            <a:r>
              <a:rPr lang="ru-RU" sz="2800" dirty="0" smtClean="0"/>
              <a:t>оригинальность формы или манеры подачи материала;</a:t>
            </a:r>
          </a:p>
          <a:p>
            <a:pPr>
              <a:defRPr/>
            </a:pPr>
            <a:r>
              <a:rPr lang="ru-RU" sz="2800" dirty="0" smtClean="0"/>
              <a:t>доступность для понимания (простота языка и способа изложения);</a:t>
            </a:r>
          </a:p>
          <a:p>
            <a:pPr>
              <a:defRPr/>
            </a:pPr>
            <a:r>
              <a:rPr lang="ru-RU" sz="2800" dirty="0" smtClean="0"/>
              <a:t>связь с повседневной жизнью школьника, общением в семье и с окружающими людьми.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536" y="260648"/>
            <a:ext cx="8291264" cy="5865515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altLang="ru-RU" sz="2800" b="1" i="1" dirty="0" smtClean="0"/>
              <a:t> Результатом обучения является </a:t>
            </a:r>
            <a:r>
              <a:rPr lang="ru-RU" altLang="ru-RU" sz="2800" b="1" i="1" dirty="0" smtClean="0">
                <a:solidFill>
                  <a:srgbClr val="C00000"/>
                </a:solidFill>
              </a:rPr>
              <a:t>осознание общечеловеческих ценностей и путей их становления и развития</a:t>
            </a:r>
          </a:p>
          <a:p>
            <a:pPr marL="0" indent="0" algn="just">
              <a:buNone/>
            </a:pPr>
            <a:endParaRPr lang="en-US" altLang="ru-RU" i="1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endParaRPr lang="ru-RU" altLang="ru-RU" b="1" dirty="0" smtClean="0">
              <a:solidFill>
                <a:srgbClr val="FF0000"/>
              </a:solidFill>
            </a:endParaRPr>
          </a:p>
          <a:p>
            <a:pPr marL="609600" indent="-609600" algn="just">
              <a:buFontTx/>
              <a:buNone/>
            </a:pPr>
            <a:endParaRPr lang="ru-RU" altLang="ru-RU" b="1" dirty="0">
              <a:solidFill>
                <a:srgbClr val="FF3399"/>
              </a:solidFill>
            </a:endParaRPr>
          </a:p>
          <a:p>
            <a:pPr marL="609600" indent="-609600" algn="just">
              <a:buFontTx/>
              <a:buNone/>
            </a:pPr>
            <a:endParaRPr lang="ru-RU" altLang="ru-RU" dirty="0"/>
          </a:p>
          <a:p>
            <a:pPr marL="609600" indent="-609600" algn="just">
              <a:buFontTx/>
              <a:buNone/>
            </a:pPr>
            <a:endParaRPr lang="ru-RU" altLang="ru-RU" dirty="0"/>
          </a:p>
          <a:p>
            <a:pPr marL="609600" indent="-609600">
              <a:buFontTx/>
              <a:buNone/>
            </a:pPr>
            <a:endParaRPr lang="ru-RU" altLang="ru-RU" dirty="0"/>
          </a:p>
        </p:txBody>
      </p:sp>
      <p:pic>
        <p:nvPicPr>
          <p:cNvPr id="9" name="Picture 2" descr="H:\сканы\Сканы 5 класс\ОДНК 5 кл\ОДНК, с. 10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916832"/>
            <a:ext cx="4486495" cy="4680000"/>
          </a:xfrm>
          <a:prstGeom prst="rect">
            <a:avLst/>
          </a:prstGeom>
          <a:noFill/>
          <a:ln w="9525">
            <a:solidFill>
              <a:schemeClr val="accent3">
                <a:lumMod val="25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79956681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540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800" b="1" dirty="0" smtClean="0"/>
              <a:t>Основная идея ОРКСЭ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1196752"/>
            <a:ext cx="8534400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</a:t>
            </a:r>
            <a:r>
              <a:rPr lang="ru-RU" sz="2400" b="1" dirty="0" smtClean="0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дром содержания является </a:t>
            </a:r>
            <a:r>
              <a:rPr lang="ru-RU" sz="2400" b="1" dirty="0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понятие  «</a:t>
            </a:r>
            <a:r>
              <a:rPr lang="ru-RU" sz="2400" b="1" u="sng" dirty="0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общечеловеческие ценности</a:t>
            </a:r>
            <a:r>
              <a:rPr lang="ru-RU" sz="2400" b="1" dirty="0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». Их освоение помогает школьникам </a:t>
            </a:r>
            <a:r>
              <a:rPr lang="ru-RU" sz="2400" b="1" dirty="0" smtClean="0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усвоить идеи, </a:t>
            </a:r>
            <a:r>
              <a:rPr lang="ru-RU" sz="2400" b="1" dirty="0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которые объединяют, а не разъединяют людей независимо от их вероисповедания.</a:t>
            </a:r>
          </a:p>
          <a:p>
            <a:pPr>
              <a:defRPr/>
            </a:pPr>
            <a:r>
              <a:rPr lang="ru-RU" sz="2400" b="1" dirty="0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Главная цель: формирование ценностного отношения к общечеловеческим ценностям. </a:t>
            </a:r>
          </a:p>
        </p:txBody>
      </p:sp>
      <p:pic>
        <p:nvPicPr>
          <p:cNvPr id="78643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1675" y="4019550"/>
            <a:ext cx="5048250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64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540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 кем мы работаем?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908720"/>
            <a:ext cx="8820000" cy="558000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2600" i="1" dirty="0" smtClean="0">
                <a:latin typeface="Times New Roman" pitchFamily="18" charset="0"/>
                <a:cs typeface="Times New Roman" pitchFamily="18" charset="0"/>
              </a:rPr>
              <a:t>По последним опросам общественного мнения (2012-16 гг.)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r>
              <a:rPr lang="ru-RU" sz="2400" dirty="0" smtClean="0"/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доля тех, кто считает себя православным, составляет 78% (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в 1989 г. – 17%, с 2009 г. рост остановился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из них верит в Бога 75%;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- 61% опрошенных Библию не читали вообще;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состоят в венчанном браке 9% россиян;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астрологическим прогнозам верят 36% россиян;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в вечную жизнь верят 26% россиян;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в инопланетян верит 32% россиян;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в сглаз и порчу верят 59% россиян;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- 67% женщин (и 4% мужчин) обращались за помощью к гадалкам, колдунам и экстрасенсам;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в колдовство верит 47% россиян;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в честность выборов Президента и в Госдуму верит 47% россиян;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в регулярной церковной жизни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воцерковленность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участвует 4-7% опрошенных.</a:t>
            </a:r>
          </a:p>
          <a:p>
            <a:pPr algn="ctr">
              <a:buNone/>
            </a:pP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Наше общество в массе своей НЕРЕЛИГИОЗНО</a:t>
            </a:r>
          </a:p>
          <a:p>
            <a:pPr>
              <a:buFontTx/>
              <a:buChar char="-"/>
            </a:pPr>
            <a:endParaRPr lang="ru-RU" sz="24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F7DA-1377-4B84-96EF-EACA7495FF1E}" type="slidenum">
              <a:rPr lang="ru-RU" smtClean="0"/>
              <a:pPr/>
              <a:t>109</a:t>
            </a:fld>
            <a:endParaRPr lang="ru-RU" dirty="0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43656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200" b="1" dirty="0" smtClean="0">
                <a:solidFill>
                  <a:srgbClr val="FF0000"/>
                </a:solidFill>
              </a:rPr>
              <a:t>Общие положения преподавания курса ОРКСЭ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85813"/>
            <a:ext cx="9144000" cy="6072187"/>
          </a:xfrm>
          <a:blipFill>
            <a:blip r:embed="rId3" cstate="print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>
              <a:buNone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 Нет неверующих людей, но есть нерелигиозные.</a:t>
            </a:r>
          </a:p>
          <a:p>
            <a:pPr>
              <a:buNone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Религия – одна из форм духовности, но не единственная.</a:t>
            </a:r>
          </a:p>
          <a:p>
            <a:pPr>
              <a:buNone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3. Нет плохих религий, есть негативные интерпретации.</a:t>
            </a:r>
          </a:p>
          <a:p>
            <a:pPr>
              <a:buNone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4. Религиозные взгляды – свободный внутренний выбор человека.</a:t>
            </a:r>
          </a:p>
          <a:p>
            <a:pPr>
              <a:buNone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5. Религию следует максимально отделить от политики и государства.</a:t>
            </a:r>
          </a:p>
          <a:p>
            <a:pPr>
              <a:buNone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6. Религиозное просвещение должно иметь культурологический, а не пропагандистский характер.</a:t>
            </a:r>
          </a:p>
          <a:p>
            <a:pPr>
              <a:buNone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7. Религия – неотъемлемая часть культуры, имеющая исторический характер и реагирующая на сложившиеся общественные условия.</a:t>
            </a:r>
          </a:p>
          <a:p>
            <a:pPr>
              <a:defRPr/>
            </a:pPr>
            <a:endParaRPr lang="ru-RU" sz="2400" dirty="0" smtClean="0"/>
          </a:p>
          <a:p>
            <a:pPr>
              <a:defRPr/>
            </a:pPr>
            <a:endParaRPr lang="ru-RU" sz="2400" dirty="0" smtClean="0"/>
          </a:p>
          <a:p>
            <a:pPr>
              <a:defRPr/>
            </a:pPr>
            <a:endParaRPr lang="ru-RU" sz="2400" dirty="0" smtClean="0"/>
          </a:p>
          <a:p>
            <a:pPr>
              <a:defRPr/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/>
              <a:t>Требования ФГОС ООО к ОБЯЗАТЕЛЬНОЙ предметной области основной школы ОДНКНР и возможности их реализации</a:t>
            </a:r>
            <a:endParaRPr lang="ru-RU" i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1"/>
          <p:cNvSpPr>
            <a:spLocks noChangeArrowheads="1"/>
          </p:cNvSpPr>
          <p:nvPr/>
        </p:nvSpPr>
        <p:spPr bwMode="auto">
          <a:xfrm>
            <a:off x="251520" y="198000"/>
            <a:ext cx="8569325" cy="66600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Федеральные государственные образовательные стандарты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(в части требований к «Организационному разделу основной образовательной программы»)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</a:t>
            </a:r>
            <a:r>
              <a:rPr lang="ru-RU" sz="1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ОПРЕДЕЛЯЮТ: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4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сроки</a:t>
            </a:r>
            <a:r>
              <a:rPr lang="ru-RU" sz="1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 </a:t>
            </a:r>
            <a:r>
              <a:rPr lang="ru-RU" sz="14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объем часов</a:t>
            </a:r>
            <a:r>
              <a:rPr lang="ru-RU" sz="1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 освоение рабочей программы </a:t>
            </a:r>
            <a:r>
              <a:rPr lang="ru-RU" sz="14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отдельному предмету</a:t>
            </a:r>
            <a:r>
              <a:rPr lang="ru-RU" sz="1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ОПРЕДЕЛЯЮТ</a:t>
            </a:r>
            <a:r>
              <a:rPr lang="ru-RU" sz="1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4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минимальное</a:t>
            </a:r>
            <a:r>
              <a:rPr lang="ru-RU" sz="1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 </a:t>
            </a:r>
            <a:r>
              <a:rPr lang="ru-RU" sz="14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максимальное количество часов</a:t>
            </a:r>
            <a:r>
              <a:rPr lang="ru-RU" sz="1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учебных 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занятий (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Количество учебных занятий за 5 лет не может составлять менее 5267 часов и более 6020 часов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);</a:t>
            </a:r>
            <a:endParaRPr lang="ru-RU" sz="14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4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перечень обязательных предметных областей и </a:t>
            </a:r>
            <a:r>
              <a: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предметов</a:t>
            </a:r>
          </a:p>
          <a:p>
            <a:endParaRPr lang="ru-RU" sz="1400" dirty="0" smtClean="0"/>
          </a:p>
          <a:p>
            <a:r>
              <a:rPr lang="ru-RU" sz="1400" dirty="0" smtClean="0"/>
              <a:t>В соответствии со Стандартом обязательными являются следующие предметные области:</a:t>
            </a:r>
          </a:p>
          <a:p>
            <a:r>
              <a:rPr lang="ru-RU" sz="1400" dirty="0" smtClean="0"/>
              <a:t>"Филология" (учебные предметы "Русский язык. Родной язык", "Литература. Родная литература", "Иностранный язык. Второй иностранный язык");</a:t>
            </a:r>
          </a:p>
          <a:p>
            <a:r>
              <a:rPr lang="ru-RU" sz="1400" dirty="0" smtClean="0"/>
              <a:t>"</a:t>
            </a:r>
            <a:r>
              <a:rPr lang="ru-RU" sz="1400" dirty="0" err="1" smtClean="0"/>
              <a:t>Общественнонаучные</a:t>
            </a:r>
            <a:r>
              <a:rPr lang="ru-RU" sz="1400" dirty="0" smtClean="0"/>
              <a:t> предметы" (учебные предметы "История России", "Всеобщая история", "Обществознание", "География");</a:t>
            </a:r>
          </a:p>
          <a:p>
            <a:r>
              <a:rPr lang="ru-RU" sz="1400" dirty="0" smtClean="0"/>
              <a:t>"Математика и информатика" (учебные предметы "Математика", "Алгебра", "Геометрия", "Информатика");</a:t>
            </a:r>
          </a:p>
          <a:p>
            <a:r>
              <a:rPr lang="ru-RU" sz="1400" u="sng" dirty="0" smtClean="0"/>
              <a:t>"Основы духовно-нравственной культуры народов России"</a:t>
            </a:r>
            <a:r>
              <a:rPr lang="ru-RU" sz="1400" dirty="0" smtClean="0"/>
              <a:t>;</a:t>
            </a:r>
          </a:p>
          <a:p>
            <a:r>
              <a:rPr lang="ru-RU" sz="1400" dirty="0" smtClean="0"/>
              <a:t>"Естественнонаучные предметы" (учебные предметы "Физика", "Биология", "Химия");</a:t>
            </a:r>
          </a:p>
          <a:p>
            <a:r>
              <a:rPr lang="ru-RU" sz="1400" dirty="0" smtClean="0"/>
              <a:t>"Искусство" (учебные предметы "Изобразительное искусство", "Музыка");</a:t>
            </a:r>
          </a:p>
          <a:p>
            <a:r>
              <a:rPr lang="ru-RU" sz="1400" dirty="0" smtClean="0"/>
              <a:t>"Технология" (учебный предмет "Технология");</a:t>
            </a:r>
          </a:p>
          <a:p>
            <a:r>
              <a:rPr lang="ru-RU" sz="1400" dirty="0" smtClean="0"/>
              <a:t>"Физическая культура и основы безопасности жизнедеятельности" (учебные предметы "Физическая культура", "Основы безопасности жизнедеятельности").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Закон предоставляет учителю свободу в выборе </a:t>
            </a:r>
            <a:r>
              <a:rPr lang="ru-RU" altLang="ru-RU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путей, средств, способов  достижения результатов, использовании и разработке </a:t>
            </a:r>
            <a:r>
              <a:rPr lang="ru-RU" altLang="ru-RU" sz="16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технологий реализации основных образовательных программ, обеспечивающих выполнение требований ФГОС.</a:t>
            </a:r>
            <a:endParaRPr lang="ru-RU" sz="16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0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Нормативная база по ОДНКНР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525963"/>
          </a:xfrm>
        </p:spPr>
        <p:txBody>
          <a:bodyPr>
            <a:noAutofit/>
          </a:bodyPr>
          <a:lstStyle/>
          <a:p>
            <a:r>
              <a:rPr lang="ru-RU" sz="1150" dirty="0" smtClean="0">
                <a:latin typeface="Times New Roman" pitchFamily="18" charset="0"/>
                <a:cs typeface="Times New Roman" pitchFamily="18" charset="0"/>
              </a:rPr>
              <a:t>В Федеральном государственном образовательном стандарте основного общего образования, утвержденном приказом Министерства образования и науки РФ от 17 декабря 2010 г. № 1897, в разделе II, п. 11.4. данная предметная область называется "Основы духовно-нравственной культуры народов России".</a:t>
            </a:r>
          </a:p>
          <a:p>
            <a:r>
              <a:rPr lang="ru-RU" sz="1150" dirty="0" smtClean="0">
                <a:latin typeface="Times New Roman" pitchFamily="18" charset="0"/>
                <a:cs typeface="Times New Roman" pitchFamily="18" charset="0"/>
              </a:rPr>
              <a:t>Письмо </a:t>
            </a:r>
            <a:r>
              <a:rPr lang="ru-RU" sz="1150" dirty="0" err="1" smtClean="0">
                <a:latin typeface="Times New Roman" pitchFamily="18" charset="0"/>
                <a:cs typeface="Times New Roman" pitchFamily="18" charset="0"/>
              </a:rPr>
              <a:t>Минобрнауки</a:t>
            </a:r>
            <a:r>
              <a:rPr lang="ru-RU" sz="1150" dirty="0" smtClean="0">
                <a:latin typeface="Times New Roman" pitchFamily="18" charset="0"/>
                <a:cs typeface="Times New Roman" pitchFamily="18" charset="0"/>
              </a:rPr>
              <a:t> России от 25 мая 2015 года №08-761 </a:t>
            </a:r>
            <a:r>
              <a:rPr lang="ru-RU" sz="1150" i="1" dirty="0" smtClean="0">
                <a:latin typeface="Times New Roman" pitchFamily="18" charset="0"/>
                <a:cs typeface="Times New Roman" pitchFamily="18" charset="0"/>
              </a:rPr>
              <a:t>«Об изучении предметных областей: «Основы религиозных культур и светской этики» (ОРКСЭ) и «Основы духовно-нравственной культуры народов России»</a:t>
            </a:r>
            <a:r>
              <a:rPr lang="ru-RU" sz="1150" dirty="0" smtClean="0">
                <a:latin typeface="Times New Roman" pitchFamily="18" charset="0"/>
                <a:cs typeface="Times New Roman" pitchFamily="18" charset="0"/>
              </a:rPr>
              <a:t> (ОДНКНР) является методическими рекомендациями преподавания данных предметных областей в Российской Федерации.</a:t>
            </a:r>
            <a:br>
              <a:rPr lang="ru-RU" sz="11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150" dirty="0" smtClean="0">
                <a:latin typeface="Times New Roman" pitchFamily="18" charset="0"/>
                <a:cs typeface="Times New Roman" pitchFamily="18" charset="0"/>
              </a:rPr>
              <a:t>Из них следует (по преподаванию ОДНКНР в соответствии с вводимым ФГОС ООО с 1 сентября 2015 года):</a:t>
            </a:r>
            <a:br>
              <a:rPr lang="ru-RU" sz="11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150" dirty="0" smtClean="0">
                <a:latin typeface="Times New Roman" pitchFamily="18" charset="0"/>
                <a:cs typeface="Times New Roman" pitchFamily="18" charset="0"/>
              </a:rPr>
              <a:t>1. Преподавание предметной области ОДНКНР должно быть отражено в образовательной программе конкретной образовательной организации и включено в учебный план.</a:t>
            </a:r>
            <a:br>
              <a:rPr lang="ru-RU" sz="11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150" dirty="0" smtClean="0">
                <a:latin typeface="Times New Roman" pitchFamily="18" charset="0"/>
                <a:cs typeface="Times New Roman" pitchFamily="18" charset="0"/>
              </a:rPr>
              <a:t>2. Форма реализации предметной области, количество часов, содержание, учебно-методическое обеспечение определяет конкретная образовательная организация, если в данном субъекте Российской Федерации не разработаны дополнительно методические рекомендации местных органов управления в сфере образования.</a:t>
            </a:r>
            <a:br>
              <a:rPr lang="ru-RU" sz="11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150" dirty="0" smtClean="0">
                <a:latin typeface="Times New Roman" pitchFamily="18" charset="0"/>
                <a:cs typeface="Times New Roman" pitchFamily="18" charset="0"/>
              </a:rPr>
              <a:t>3. Предметная область ОДНКНР может быть реализована через:</a:t>
            </a:r>
            <a:br>
              <a:rPr lang="ru-RU" sz="11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150" dirty="0" smtClean="0">
                <a:latin typeface="Times New Roman" pitchFamily="18" charset="0"/>
                <a:cs typeface="Times New Roman" pitchFamily="18" charset="0"/>
              </a:rPr>
              <a:t>1) Занятия по предметной области ОДНКНР, учитывающие региональные, национальные и этнокультурные особенности региона России, включенные в часть учебного плана, формируемую участниками образовательных отношений;</a:t>
            </a:r>
            <a:br>
              <a:rPr lang="ru-RU" sz="11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150" dirty="0" smtClean="0">
                <a:latin typeface="Times New Roman" pitchFamily="18" charset="0"/>
                <a:cs typeface="Times New Roman" pitchFamily="18" charset="0"/>
              </a:rPr>
              <a:t>2) Включение в рабочие программы учебных предметов, курсов, дисциплин (модулей) других предметных областей, тем, содержащих вопросы духовно-нравственного воспитания;</a:t>
            </a:r>
            <a:br>
              <a:rPr lang="ru-RU" sz="11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150" dirty="0" smtClean="0">
                <a:latin typeface="Times New Roman" pitchFamily="18" charset="0"/>
                <a:cs typeface="Times New Roman" pitchFamily="18" charset="0"/>
              </a:rPr>
              <a:t>3) Включение занятий по предметной области ОДНКНР во внеурочную деятельность в рамках реализации Программы воспитания и социализации обучающихся.</a:t>
            </a:r>
            <a:br>
              <a:rPr lang="ru-RU" sz="11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150" dirty="0" smtClean="0">
                <a:latin typeface="Times New Roman" pitchFamily="18" charset="0"/>
                <a:cs typeface="Times New Roman" pitchFamily="18" charset="0"/>
              </a:rPr>
              <a:t>4. Реализация предметной области ОДНКНР должна обеспечивать достижение следующих результатов:</a:t>
            </a:r>
            <a:br>
              <a:rPr lang="ru-RU" sz="11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150" dirty="0" smtClean="0">
                <a:latin typeface="Times New Roman" pitchFamily="18" charset="0"/>
                <a:cs typeface="Times New Roman" pitchFamily="18" charset="0"/>
              </a:rPr>
              <a:t>- воспитание способности к духовному развитию, нравственному самосовершенствованию; воспитанию веротерпимости, уважительного отношения к религиозным чувствам, взглядам людей или их отсутствию;</a:t>
            </a:r>
            <a:br>
              <a:rPr lang="ru-RU" sz="11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150" dirty="0" smtClean="0">
                <a:latin typeface="Times New Roman" pitchFamily="18" charset="0"/>
                <a:cs typeface="Times New Roman" pitchFamily="18" charset="0"/>
              </a:rPr>
              <a:t>- знание основных норм морали, нравственных, духовных идеалов, хранимых в культурных традициях народов России, готовность на их основе к сознательному самоограничению в поступках, поведении, расточительном </a:t>
            </a:r>
            <a:r>
              <a:rPr lang="ru-RU" sz="1150" dirty="0" err="1" smtClean="0">
                <a:latin typeface="Times New Roman" pitchFamily="18" charset="0"/>
                <a:cs typeface="Times New Roman" pitchFamily="18" charset="0"/>
              </a:rPr>
              <a:t>потребительстве</a:t>
            </a:r>
            <a:r>
              <a:rPr lang="ru-RU" sz="115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11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150" dirty="0" smtClean="0">
                <a:latin typeface="Times New Roman" pitchFamily="18" charset="0"/>
                <a:cs typeface="Times New Roman" pitchFamily="18" charset="0"/>
              </a:rPr>
              <a:t>- формирование представлений об основах светской этики, культуры традиционных религий, их роли в развитии культуры и истории России и человечества, в становлении гражданского общества и российской государственности;</a:t>
            </a:r>
            <a:br>
              <a:rPr lang="ru-RU" sz="11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150" dirty="0" smtClean="0">
                <a:latin typeface="Times New Roman" pitchFamily="18" charset="0"/>
                <a:cs typeface="Times New Roman" pitchFamily="18" charset="0"/>
              </a:rPr>
              <a:t>- понимание значения нравственности, веры и религии в жизни человека, семьи и общества;</a:t>
            </a:r>
            <a:br>
              <a:rPr lang="ru-RU" sz="11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150" dirty="0" smtClean="0">
                <a:latin typeface="Times New Roman" pitchFamily="18" charset="0"/>
                <a:cs typeface="Times New Roman" pitchFamily="18" charset="0"/>
              </a:rPr>
              <a:t>- формирование представлений об исторической роли традиционных религий и гражданского общества в становлении российской государственности.</a:t>
            </a:r>
          </a:p>
          <a:p>
            <a:pPr>
              <a:buNone/>
            </a:pPr>
            <a:endParaRPr lang="ru-RU" sz="1200" dirty="0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65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8351837" cy="626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5292080" y="4797152"/>
            <a:ext cx="2700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0,5-1 ч. </a:t>
            </a:r>
            <a:r>
              <a:rPr lang="ru-RU" b="1" dirty="0">
                <a:solidFill>
                  <a:srgbClr val="00B0F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в</a:t>
            </a:r>
            <a:r>
              <a:rPr lang="ru-RU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неделю (на усмотрение  ОО)</a:t>
            </a:r>
            <a:endParaRPr lang="ru-RU" b="1" dirty="0">
              <a:solidFill>
                <a:srgbClr val="00B0F0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467544" y="1124744"/>
          <a:ext cx="8208963" cy="82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ctangle 26"/>
          <p:cNvSpPr>
            <a:spLocks noChangeArrowheads="1"/>
          </p:cNvSpPr>
          <p:nvPr/>
        </p:nvSpPr>
        <p:spPr bwMode="auto">
          <a:xfrm>
            <a:off x="1691680" y="2996952"/>
            <a:ext cx="5688013" cy="9000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400" b="1" dirty="0">
                <a:solidFill>
                  <a:srgbClr val="000000"/>
                </a:solidFill>
              </a:rPr>
              <a:t>Нормы и ценности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699792" y="332656"/>
            <a:ext cx="3786214" cy="2357454"/>
          </a:xfrm>
          <a:prstGeom prst="roundRect">
            <a:avLst/>
          </a:prstGeom>
          <a:gradFill>
            <a:gsLst>
              <a:gs pos="0">
                <a:schemeClr val="accent1">
                  <a:shade val="30000"/>
                  <a:satMod val="115000"/>
                  <a:alpha val="51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объединяет разные народы?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95536" y="332656"/>
            <a:ext cx="8385175" cy="1080000"/>
          </a:xfrm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sz="3600" b="1" dirty="0" smtClean="0"/>
              <a:t>Базовые национальные ценности</a:t>
            </a: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683568" y="1628800"/>
            <a:ext cx="7729538" cy="4619625"/>
          </a:xfrm>
        </p:spPr>
        <p:txBody>
          <a:bodyPr/>
          <a:lstStyle/>
          <a:p>
            <a:pPr marL="341313" indent="-341313">
              <a:lnSpc>
                <a:spcPct val="80000"/>
              </a:lnSpc>
              <a:spcBef>
                <a:spcPts val="700"/>
              </a:spcBef>
              <a:buClr>
                <a:srgbClr val="99FF66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800" b="1" i="1" dirty="0" smtClean="0"/>
              <a:t>Патриотизм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buClr>
                <a:srgbClr val="99FF66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800" dirty="0" smtClean="0"/>
              <a:t>Социальная солидарность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buClr>
                <a:srgbClr val="99FF66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800" b="1" i="1" dirty="0" smtClean="0"/>
              <a:t>Гражданственность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buClr>
                <a:srgbClr val="99FF66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800" b="1" i="1" dirty="0" smtClean="0"/>
              <a:t>Семья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buClr>
                <a:srgbClr val="99FF66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800" b="1" i="1" dirty="0" smtClean="0"/>
              <a:t>Труд и творчество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buClr>
                <a:srgbClr val="99FF66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800" dirty="0" smtClean="0"/>
              <a:t>Наука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buClr>
                <a:srgbClr val="99FF66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800" b="1" i="1" dirty="0" smtClean="0"/>
              <a:t>Традиционные российские религии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buClr>
                <a:srgbClr val="99FF66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800" b="1" i="1" dirty="0" smtClean="0"/>
              <a:t>Искусство и литература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buClr>
                <a:srgbClr val="99FF66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800" dirty="0" smtClean="0"/>
              <a:t>Природа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buClr>
                <a:srgbClr val="99FF66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800" b="1" i="1" dirty="0" smtClean="0"/>
              <a:t>Человечество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5" name="AutoShape 10"/>
          <p:cNvSpPr>
            <a:spLocks noChangeArrowheads="1"/>
          </p:cNvSpPr>
          <p:nvPr/>
        </p:nvSpPr>
        <p:spPr bwMode="auto">
          <a:xfrm rot="5400000">
            <a:off x="1891432" y="-371152"/>
            <a:ext cx="5329238" cy="7600950"/>
          </a:xfrm>
          <a:prstGeom prst="flowChartCollat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endParaRPr lang="ru-RU"/>
          </a:p>
        </p:txBody>
      </p:sp>
      <p:sp>
        <p:nvSpPr>
          <p:cNvPr id="136196" name="Oval 11"/>
          <p:cNvSpPr>
            <a:spLocks noChangeArrowheads="1"/>
          </p:cNvSpPr>
          <p:nvPr/>
        </p:nvSpPr>
        <p:spPr bwMode="auto">
          <a:xfrm>
            <a:off x="2916238" y="1700213"/>
            <a:ext cx="3455987" cy="3384550"/>
          </a:xfrm>
          <a:prstGeom prst="ellipse">
            <a:avLst/>
          </a:prstGeom>
          <a:gradFill rotWithShape="1">
            <a:gsLst>
              <a:gs pos="0">
                <a:srgbClr val="99FFCC">
                  <a:alpha val="37999"/>
                </a:srgbClr>
              </a:gs>
              <a:gs pos="100000">
                <a:srgbClr val="47765E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dirty="0"/>
              <a:t>Величие </a:t>
            </a:r>
            <a:endParaRPr lang="ru-RU" sz="3200" dirty="0" smtClean="0"/>
          </a:p>
          <a:p>
            <a:pPr algn="ctr"/>
            <a:r>
              <a:rPr lang="ru-RU" sz="3200" dirty="0" smtClean="0"/>
              <a:t>российской</a:t>
            </a:r>
            <a:endParaRPr lang="ru-RU" sz="3200" dirty="0"/>
          </a:p>
          <a:p>
            <a:pPr algn="ctr"/>
            <a:r>
              <a:rPr lang="ru-RU" sz="3200" dirty="0"/>
              <a:t>культуры</a:t>
            </a:r>
          </a:p>
        </p:txBody>
      </p:sp>
      <p:sp>
        <p:nvSpPr>
          <p:cNvPr id="136197" name="Oval 12"/>
          <p:cNvSpPr>
            <a:spLocks noChangeArrowheads="1"/>
          </p:cNvSpPr>
          <p:nvPr/>
        </p:nvSpPr>
        <p:spPr bwMode="auto">
          <a:xfrm>
            <a:off x="1042988" y="1341438"/>
            <a:ext cx="1008062" cy="1008062"/>
          </a:xfrm>
          <a:prstGeom prst="ellipse">
            <a:avLst/>
          </a:prstGeom>
          <a:solidFill>
            <a:schemeClr val="bg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1400"/>
              <a:t>Природа</a:t>
            </a:r>
          </a:p>
        </p:txBody>
      </p:sp>
      <p:sp>
        <p:nvSpPr>
          <p:cNvPr id="136198" name="Oval 13"/>
          <p:cNvSpPr>
            <a:spLocks noChangeArrowheads="1"/>
          </p:cNvSpPr>
          <p:nvPr/>
        </p:nvSpPr>
        <p:spPr bwMode="auto">
          <a:xfrm>
            <a:off x="1979613" y="2133600"/>
            <a:ext cx="1008062" cy="1008063"/>
          </a:xfrm>
          <a:prstGeom prst="ellipse">
            <a:avLst/>
          </a:prstGeom>
          <a:solidFill>
            <a:schemeClr val="bg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1400"/>
              <a:t>Родина</a:t>
            </a:r>
          </a:p>
        </p:txBody>
      </p:sp>
      <p:sp>
        <p:nvSpPr>
          <p:cNvPr id="136199" name="Oval 14"/>
          <p:cNvSpPr>
            <a:spLocks noChangeArrowheads="1"/>
          </p:cNvSpPr>
          <p:nvPr/>
        </p:nvSpPr>
        <p:spPr bwMode="auto">
          <a:xfrm>
            <a:off x="1979613" y="3500438"/>
            <a:ext cx="1008062" cy="1008062"/>
          </a:xfrm>
          <a:prstGeom prst="ellipse">
            <a:avLst/>
          </a:prstGeom>
          <a:solidFill>
            <a:schemeClr val="bg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1400"/>
              <a:t>Труд</a:t>
            </a:r>
          </a:p>
        </p:txBody>
      </p:sp>
      <p:sp>
        <p:nvSpPr>
          <p:cNvPr id="136200" name="Oval 15"/>
          <p:cNvSpPr>
            <a:spLocks noChangeArrowheads="1"/>
          </p:cNvSpPr>
          <p:nvPr/>
        </p:nvSpPr>
        <p:spPr bwMode="auto">
          <a:xfrm>
            <a:off x="1042988" y="4221163"/>
            <a:ext cx="1008062" cy="1008062"/>
          </a:xfrm>
          <a:prstGeom prst="ellipse">
            <a:avLst/>
          </a:prstGeom>
          <a:solidFill>
            <a:schemeClr val="bg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1400"/>
              <a:t>Семья</a:t>
            </a:r>
          </a:p>
        </p:txBody>
      </p:sp>
      <p:sp>
        <p:nvSpPr>
          <p:cNvPr id="136201" name="Oval 17"/>
          <p:cNvSpPr>
            <a:spLocks noChangeArrowheads="1"/>
          </p:cNvSpPr>
          <p:nvPr/>
        </p:nvSpPr>
        <p:spPr bwMode="auto">
          <a:xfrm>
            <a:off x="6372225" y="3860800"/>
            <a:ext cx="1008063" cy="1008063"/>
          </a:xfrm>
          <a:prstGeom prst="ellipse">
            <a:avLst/>
          </a:prstGeom>
          <a:solidFill>
            <a:schemeClr val="bg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1400"/>
              <a:t>Терпимость</a:t>
            </a:r>
          </a:p>
        </p:txBody>
      </p:sp>
      <p:sp>
        <p:nvSpPr>
          <p:cNvPr id="136202" name="Oval 18"/>
          <p:cNvSpPr>
            <a:spLocks noChangeArrowheads="1"/>
          </p:cNvSpPr>
          <p:nvPr/>
        </p:nvSpPr>
        <p:spPr bwMode="auto">
          <a:xfrm>
            <a:off x="7500938" y="4572000"/>
            <a:ext cx="1008062" cy="1008063"/>
          </a:xfrm>
          <a:prstGeom prst="ellipse">
            <a:avLst/>
          </a:prstGeom>
          <a:solidFill>
            <a:schemeClr val="bg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1400"/>
              <a:t>Доброта</a:t>
            </a:r>
          </a:p>
        </p:txBody>
      </p:sp>
      <p:sp>
        <p:nvSpPr>
          <p:cNvPr id="136203" name="Oval 19"/>
          <p:cNvSpPr>
            <a:spLocks noChangeArrowheads="1"/>
          </p:cNvSpPr>
          <p:nvPr/>
        </p:nvSpPr>
        <p:spPr bwMode="auto">
          <a:xfrm>
            <a:off x="7572375" y="3500438"/>
            <a:ext cx="1008063" cy="1008062"/>
          </a:xfrm>
          <a:prstGeom prst="ellipse">
            <a:avLst/>
          </a:prstGeom>
          <a:solidFill>
            <a:schemeClr val="bg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1400"/>
              <a:t>Честность</a:t>
            </a:r>
          </a:p>
        </p:txBody>
      </p:sp>
      <p:sp>
        <p:nvSpPr>
          <p:cNvPr id="136204" name="Oval 20"/>
          <p:cNvSpPr>
            <a:spLocks noChangeArrowheads="1"/>
          </p:cNvSpPr>
          <p:nvPr/>
        </p:nvSpPr>
        <p:spPr bwMode="auto">
          <a:xfrm>
            <a:off x="7500938" y="2357438"/>
            <a:ext cx="1008062" cy="1008062"/>
          </a:xfrm>
          <a:prstGeom prst="ellipse">
            <a:avLst/>
          </a:prstGeom>
          <a:solidFill>
            <a:schemeClr val="bg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1400"/>
              <a:t>Щедрость</a:t>
            </a:r>
          </a:p>
        </p:txBody>
      </p:sp>
      <p:sp>
        <p:nvSpPr>
          <p:cNvPr id="136205" name="Oval 21"/>
          <p:cNvSpPr>
            <a:spLocks noChangeArrowheads="1"/>
          </p:cNvSpPr>
          <p:nvPr/>
        </p:nvSpPr>
        <p:spPr bwMode="auto">
          <a:xfrm>
            <a:off x="6300788" y="1844675"/>
            <a:ext cx="1200150" cy="1079500"/>
          </a:xfrm>
          <a:prstGeom prst="ellipse">
            <a:avLst/>
          </a:prstGeom>
          <a:solidFill>
            <a:schemeClr val="bg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1400"/>
              <a:t>Преданность</a:t>
            </a:r>
          </a:p>
        </p:txBody>
      </p:sp>
      <p:sp>
        <p:nvSpPr>
          <p:cNvPr id="136206" name="Oval 22"/>
          <p:cNvSpPr>
            <a:spLocks noChangeArrowheads="1"/>
          </p:cNvSpPr>
          <p:nvPr/>
        </p:nvSpPr>
        <p:spPr bwMode="auto">
          <a:xfrm>
            <a:off x="7500938" y="1214438"/>
            <a:ext cx="1079500" cy="1081087"/>
          </a:xfrm>
          <a:prstGeom prst="ellipse">
            <a:avLst/>
          </a:prstGeom>
          <a:solidFill>
            <a:schemeClr val="bg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1400"/>
              <a:t>Милосердие</a:t>
            </a:r>
          </a:p>
        </p:txBody>
      </p:sp>
      <p:sp>
        <p:nvSpPr>
          <p:cNvPr id="136207" name="Oval 23"/>
          <p:cNvSpPr>
            <a:spLocks noChangeArrowheads="1"/>
          </p:cNvSpPr>
          <p:nvPr/>
        </p:nvSpPr>
        <p:spPr bwMode="auto">
          <a:xfrm>
            <a:off x="6372225" y="2852738"/>
            <a:ext cx="1008063" cy="1008062"/>
          </a:xfrm>
          <a:prstGeom prst="ellipse">
            <a:avLst/>
          </a:prstGeom>
          <a:solidFill>
            <a:schemeClr val="bg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1400"/>
              <a:t>Любовь</a:t>
            </a:r>
          </a:p>
        </p:txBody>
      </p:sp>
      <p:sp>
        <p:nvSpPr>
          <p:cNvPr id="136208" name="Rectangle 26"/>
          <p:cNvSpPr>
            <a:spLocks noChangeArrowheads="1"/>
          </p:cNvSpPr>
          <p:nvPr/>
        </p:nvSpPr>
        <p:spPr bwMode="auto">
          <a:xfrm>
            <a:off x="6443663" y="142875"/>
            <a:ext cx="2376487" cy="642938"/>
          </a:xfrm>
          <a:prstGeom prst="rect">
            <a:avLst/>
          </a:prstGeom>
          <a:solidFill>
            <a:schemeClr val="bg1">
              <a:alpha val="45097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>
                <a:solidFill>
                  <a:srgbClr val="C00000"/>
                </a:solidFill>
              </a:rPr>
              <a:t>4 класс</a:t>
            </a:r>
          </a:p>
        </p:txBody>
      </p:sp>
      <p:sp>
        <p:nvSpPr>
          <p:cNvPr id="136209" name="Rectangle 27"/>
          <p:cNvSpPr>
            <a:spLocks noChangeArrowheads="1"/>
          </p:cNvSpPr>
          <p:nvPr/>
        </p:nvSpPr>
        <p:spPr bwMode="auto">
          <a:xfrm>
            <a:off x="468313" y="142875"/>
            <a:ext cx="2376487" cy="642938"/>
          </a:xfrm>
          <a:prstGeom prst="rect">
            <a:avLst/>
          </a:prstGeom>
          <a:solidFill>
            <a:schemeClr val="bg1">
              <a:alpha val="45097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>
                <a:solidFill>
                  <a:srgbClr val="C00000"/>
                </a:solidFill>
              </a:rPr>
              <a:t>5 класс</a:t>
            </a:r>
          </a:p>
        </p:txBody>
      </p:sp>
      <p:sp>
        <p:nvSpPr>
          <p:cNvPr id="136210" name="Oval 28"/>
          <p:cNvSpPr>
            <a:spLocks noChangeArrowheads="1"/>
          </p:cNvSpPr>
          <p:nvPr/>
        </p:nvSpPr>
        <p:spPr bwMode="auto">
          <a:xfrm>
            <a:off x="1042988" y="2420938"/>
            <a:ext cx="1008062" cy="1655762"/>
          </a:xfrm>
          <a:prstGeom prst="ellipse">
            <a:avLst/>
          </a:prstGeom>
          <a:solidFill>
            <a:schemeClr val="bg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1400"/>
              <a:t>Традиции</a:t>
            </a:r>
          </a:p>
          <a:p>
            <a:r>
              <a:rPr lang="ru-RU" sz="1400"/>
              <a:t>Фольклор</a:t>
            </a:r>
          </a:p>
          <a:p>
            <a:r>
              <a:rPr lang="ru-RU" sz="1400"/>
              <a:t>Религия</a:t>
            </a:r>
          </a:p>
          <a:p>
            <a:r>
              <a:rPr lang="ru-RU" sz="1400"/>
              <a:t>История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260648"/>
            <a:ext cx="8291264" cy="5865515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altLang="ru-RU" dirty="0"/>
              <a:t>1</a:t>
            </a:r>
            <a:r>
              <a:rPr lang="ru-RU" altLang="ru-RU" dirty="0" smtClean="0"/>
              <a:t>) </a:t>
            </a:r>
            <a:r>
              <a:rPr lang="ru-RU" altLang="ru-RU" sz="3300" b="1" i="1" dirty="0" smtClean="0">
                <a:solidFill>
                  <a:srgbClr val="C00000"/>
                </a:solidFill>
              </a:rPr>
              <a:t>Мотивированное чтение </a:t>
            </a:r>
            <a:r>
              <a:rPr lang="ru-RU" altLang="ru-RU" sz="3300" dirty="0" smtClean="0"/>
              <a:t>(читая текст, обрати внимание…, Постарайся найти ответ на вопрос…, Подумай над…).</a:t>
            </a:r>
          </a:p>
          <a:p>
            <a:pPr marL="0" indent="0" algn="just">
              <a:buNone/>
            </a:pPr>
            <a:endParaRPr lang="ru-RU" altLang="ru-RU" sz="3300" dirty="0" smtClean="0"/>
          </a:p>
          <a:p>
            <a:pPr algn="just"/>
            <a:r>
              <a:rPr lang="ru-RU" altLang="ru-RU" sz="3300" dirty="0" smtClean="0"/>
              <a:t>Читая текст притчи, постарайся сформулировать ее главную мысль.</a:t>
            </a:r>
          </a:p>
          <a:p>
            <a:pPr algn="just"/>
            <a:r>
              <a:rPr lang="ru-RU" altLang="ru-RU" sz="3300" dirty="0" smtClean="0"/>
              <a:t>Проанализируй ситуации: как бы каждый из нас поступил на месте героев.</a:t>
            </a:r>
          </a:p>
          <a:p>
            <a:pPr algn="just"/>
            <a:r>
              <a:rPr lang="ru-RU" altLang="ru-RU" sz="3300" dirty="0" smtClean="0"/>
              <a:t>Читая текст, отмечай слова, значение которых тебе не понятно.</a:t>
            </a:r>
          </a:p>
          <a:p>
            <a:pPr marL="0" indent="0" algn="just">
              <a:buNone/>
            </a:pPr>
            <a:endParaRPr lang="ru-RU" altLang="ru-RU" sz="3300" dirty="0" smtClean="0"/>
          </a:p>
          <a:p>
            <a:pPr marL="0" indent="0" algn="just" eaLnBrk="1" hangingPunct="1">
              <a:buNone/>
            </a:pPr>
            <a:r>
              <a:rPr lang="ru-RU" altLang="ru-RU" sz="3300" dirty="0"/>
              <a:t>2</a:t>
            </a:r>
            <a:r>
              <a:rPr lang="ru-RU" altLang="ru-RU" sz="3300" dirty="0" smtClean="0"/>
              <a:t>) «</a:t>
            </a:r>
            <a:r>
              <a:rPr lang="ru-RU" altLang="ru-RU" sz="3300" b="1" i="1" dirty="0" smtClean="0">
                <a:solidFill>
                  <a:srgbClr val="C00000"/>
                </a:solidFill>
              </a:rPr>
              <a:t>Удержание» цели учебной задачи </a:t>
            </a:r>
            <a:r>
              <a:rPr lang="ru-RU" altLang="ru-RU" sz="3300" dirty="0" smtClean="0"/>
              <a:t>до получения результата. Сопровождение всех действий самоконтролем и самооценкой  (сверь свой ответ, приведи доказательства, дополни свое решение…)</a:t>
            </a:r>
          </a:p>
        </p:txBody>
      </p:sp>
      <p:sp>
        <p:nvSpPr>
          <p:cNvPr id="4" name="Овал 3"/>
          <p:cNvSpPr/>
          <p:nvPr/>
        </p:nvSpPr>
        <p:spPr>
          <a:xfrm>
            <a:off x="767951" y="1556792"/>
            <a:ext cx="457200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2053595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54000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Интернет-ресурсы для ОПК</a:t>
            </a:r>
            <a:endParaRPr lang="ru-RU" sz="32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548680"/>
            <a:ext cx="5850000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084168" y="692696"/>
            <a:ext cx="2880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 err="1" smtClean="0"/>
              <a:t>Спецвыпуск</a:t>
            </a:r>
            <a:r>
              <a:rPr lang="ru-RU" sz="1600" i="1" dirty="0" smtClean="0"/>
              <a:t> православного журнала «Фома</a:t>
            </a:r>
            <a:r>
              <a:rPr lang="ru-RU" sz="1600" dirty="0" smtClean="0"/>
              <a:t>» </a:t>
            </a:r>
          </a:p>
          <a:p>
            <a:r>
              <a:rPr lang="en-US" sz="1600" dirty="0" smtClean="0"/>
              <a:t>http://foma.ru/spetsvyipusk-pravoslavnoe-podmoskove-2013.html</a:t>
            </a:r>
            <a:endParaRPr lang="ru-RU" sz="1600" dirty="0"/>
          </a:p>
        </p:txBody>
      </p:sp>
      <p:grpSp>
        <p:nvGrpSpPr>
          <p:cNvPr id="3" name="Группа 15"/>
          <p:cNvGrpSpPr/>
          <p:nvPr/>
        </p:nvGrpSpPr>
        <p:grpSpPr>
          <a:xfrm>
            <a:off x="8001000" y="6491330"/>
            <a:ext cx="1057747" cy="290470"/>
            <a:chOff x="8274926" y="6319480"/>
            <a:chExt cx="1622021" cy="447990"/>
          </a:xfrm>
        </p:grpSpPr>
        <p:pic>
          <p:nvPicPr>
            <p:cNvPr id="9" name="Picture 4" descr="C:\Users\Марина\Desktop\ввв.gi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318134" y="6319480"/>
              <a:ext cx="578813" cy="402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</p:pic>
        <p:pic>
          <p:nvPicPr>
            <p:cNvPr id="10" name="Picture 6" descr="C:\Documents and Settings\shestak\Рабочий стол\000002553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274926" y="6334507"/>
              <a:ext cx="547830" cy="432963"/>
            </a:xfrm>
            <a:prstGeom prst="rect">
              <a:avLst/>
            </a:prstGeom>
            <a:noFill/>
          </p:spPr>
        </p:pic>
        <p:pic>
          <p:nvPicPr>
            <p:cNvPr id="11" name="Picture 2" descr="C:\Documents and Settings\shestak\Рабочий стол\LogoMain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797516" y="6331580"/>
              <a:ext cx="554713" cy="412073"/>
            </a:xfrm>
            <a:prstGeom prst="rect">
              <a:avLst/>
            </a:prstGeom>
            <a:noFill/>
          </p:spPr>
        </p:pic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31840" y="2204864"/>
            <a:ext cx="5850000" cy="532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2724</TotalTime>
  <Words>7005</Words>
  <Application>Microsoft Office PowerPoint</Application>
  <PresentationFormat>Экран (4:3)</PresentationFormat>
  <Paragraphs>896</Paragraphs>
  <Slides>119</Slides>
  <Notes>7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119</vt:i4>
      </vt:variant>
    </vt:vector>
  </HeadingPairs>
  <TitlesOfParts>
    <vt:vector size="122" baseType="lpstr">
      <vt:lpstr>Тема Office</vt:lpstr>
      <vt:lpstr>1_Тема Office</vt:lpstr>
      <vt:lpstr>Диаграмма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правовой аспект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Стратегия национальной безопасности РФ</vt:lpstr>
      <vt:lpstr>Слайд 18</vt:lpstr>
      <vt:lpstr>Истоки курса ОРКСЭ</vt:lpstr>
      <vt:lpstr>Изначальные сложности в работе с УМК по ОРКСЭ</vt:lpstr>
      <vt:lpstr>Истоки курса Основы ДНК НР</vt:lpstr>
      <vt:lpstr>Слайд 22</vt:lpstr>
      <vt:lpstr>ПРИМЕРНАЯ ОСНОВНАЯ ОБРАЗОВАТЕЛЬНАЯ ПРОГРАММА  НАЧАЛЬНОГО ОБЩЕГО ОБРАЗОВАНИЯ</vt:lpstr>
      <vt:lpstr>Общие планируемые результаты</vt:lpstr>
      <vt:lpstr> «БОЛЕВЫЕ ТОЧКИ» МОДУЛЬНОГО ИЗУЧЕНИЯ </vt:lpstr>
      <vt:lpstr>Что такое  модульное построение курса?</vt:lpstr>
      <vt:lpstr>Слайд 27</vt:lpstr>
      <vt:lpstr>Комплексный курс ОРКСЭ (4 класс)</vt:lpstr>
      <vt:lpstr>Слайд 29</vt:lpstr>
      <vt:lpstr>Слайд 30</vt:lpstr>
      <vt:lpstr>Выбор родителей четвероклассников  на 2014—2015 учебный год</vt:lpstr>
      <vt:lpstr>Содержательные и методические аспекты Изучение религиозной культуры по выбору, религиозное духовно-нравственное образование, воспитание</vt:lpstr>
      <vt:lpstr>Содержательные и методические аспекты Изучение нерелигиозной этики, религиоведения по выбору, нерелигиозное духовно-нравственное образование, развитие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Сложности в преподавании курса ОРКСЭ</vt:lpstr>
      <vt:lpstr>Слайд 42</vt:lpstr>
      <vt:lpstr>Слайд 43</vt:lpstr>
      <vt:lpstr>Слайд 44</vt:lpstr>
      <vt:lpstr>Планируемые результаты изучения предмета</vt:lpstr>
      <vt:lpstr>Слайд 46</vt:lpstr>
      <vt:lpstr>Слайд 47</vt:lpstr>
      <vt:lpstr>Слайд 48</vt:lpstr>
      <vt:lpstr>Как сделать интересно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Межпредметные связи: Окружающий мир</vt:lpstr>
      <vt:lpstr>Межпредметные связи: Окружающий мир</vt:lpstr>
      <vt:lpstr>Слайд 62</vt:lpstr>
      <vt:lpstr>Слайд 63</vt:lpstr>
      <vt:lpstr>Слайд 64</vt:lpstr>
      <vt:lpstr>Слайд 65</vt:lpstr>
      <vt:lpstr>Межпредметные связи: Литературное чтение 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Межпредметные связи:  Русский язык</vt:lpstr>
      <vt:lpstr>Работа со словом</vt:lpstr>
      <vt:lpstr>Слайд 83</vt:lpstr>
      <vt:lpstr>Слайд 84</vt:lpstr>
      <vt:lpstr>Работа с пословицами  и поговорками</vt:lpstr>
      <vt:lpstr>Работа с пословицами  и поговорками</vt:lpstr>
      <vt:lpstr>Слайд 87</vt:lpstr>
      <vt:lpstr>Заполнение таблиц  и схем</vt:lpstr>
      <vt:lpstr>Слайд 89</vt:lpstr>
      <vt:lpstr>Слайд 90</vt:lpstr>
      <vt:lpstr>Слайд 91</vt:lpstr>
      <vt:lpstr>Слайд 92</vt:lpstr>
      <vt:lpstr>Слайд 93</vt:lpstr>
      <vt:lpstr>Слайд 94</vt:lpstr>
      <vt:lpstr>Слайд 95</vt:lpstr>
      <vt:lpstr>Слайд 96</vt:lpstr>
      <vt:lpstr>Слайд 97</vt:lpstr>
      <vt:lpstr>Слайд 98</vt:lpstr>
      <vt:lpstr>Слайд 99</vt:lpstr>
      <vt:lpstr>Слайд 100</vt:lpstr>
      <vt:lpstr>Оценка достижений планируемых результатов</vt:lpstr>
      <vt:lpstr>Оценка достижений планируемых результатов</vt:lpstr>
      <vt:lpstr>Оценка достижений планируемых результатов</vt:lpstr>
      <vt:lpstr>Оценка достижений планируемых результатов</vt:lpstr>
      <vt:lpstr>портфолио</vt:lpstr>
      <vt:lpstr>Общие требования к мотивации в курсе ОРКСЭ</vt:lpstr>
      <vt:lpstr>Слайд 107</vt:lpstr>
      <vt:lpstr>Основная идея ОРКСЭ  </vt:lpstr>
      <vt:lpstr>С кем мы работаем?</vt:lpstr>
      <vt:lpstr>Общие положения преподавания курса ОРКСЭ</vt:lpstr>
      <vt:lpstr>Требования ФГОС ООО к ОБЯЗАТЕЛЬНОЙ предметной области основной школы ОДНКНР и возможности их реализации</vt:lpstr>
      <vt:lpstr>Слайд 112</vt:lpstr>
      <vt:lpstr>Нормативная база по ОДНКНР</vt:lpstr>
      <vt:lpstr>Слайд 114</vt:lpstr>
      <vt:lpstr>Слайд 115</vt:lpstr>
      <vt:lpstr>Базовые национальные ценности</vt:lpstr>
      <vt:lpstr>Слайд 117</vt:lpstr>
      <vt:lpstr>Слайд 118</vt:lpstr>
      <vt:lpstr>Интернет-ресурсы для ОПК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построения процесса обучения по курсу «Основы религиозных культур и светской этики»</dc:title>
  <dc:creator>Пользователь</dc:creator>
  <cp:lastModifiedBy>Borisov Y</cp:lastModifiedBy>
  <cp:revision>351</cp:revision>
  <dcterms:created xsi:type="dcterms:W3CDTF">2014-11-21T07:26:04Z</dcterms:created>
  <dcterms:modified xsi:type="dcterms:W3CDTF">2020-10-25T19:18:51Z</dcterms:modified>
</cp:coreProperties>
</file>